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sldIdLst>
    <p:sldId id="319" r:id="rId2"/>
    <p:sldId id="316" r:id="rId3"/>
    <p:sldId id="317" r:id="rId4"/>
    <p:sldId id="318" r:id="rId5"/>
    <p:sldId id="315" r:id="rId6"/>
    <p:sldId id="320" r:id="rId7"/>
    <p:sldId id="321" r:id="rId8"/>
  </p:sldIdLst>
  <p:sldSz cx="6858000" cy="9144000" type="letter"/>
  <p:notesSz cx="70104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Jorge Andrés Martínez" initials="JAM" lastIdx="11" clrIdx="0">
    <p:extLst>
      <p:ext uri="{19B8F6BF-5375-455C-9EA6-DF929625EA0E}">
        <p15:presenceInfo xmlns:p15="http://schemas.microsoft.com/office/powerpoint/2012/main" userId="S-1-5-21-3664270191-1609655554-19292517-1985" providerId="AD"/>
      </p:ext>
    </p:extLst>
  </p:cmAuthor>
  <p:cmAuthor id="2" name="Sandra Milena Quintero Castro" initials="SMQC" lastIdx="2" clrIdx="1">
    <p:extLst>
      <p:ext uri="{19B8F6BF-5375-455C-9EA6-DF929625EA0E}">
        <p15:presenceInfo xmlns:p15="http://schemas.microsoft.com/office/powerpoint/2012/main" userId="S-1-5-21-3664270191-1609655554-19292517-1530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B33F"/>
    <a:srgbClr val="0093D0"/>
    <a:srgbClr val="FFC425"/>
    <a:srgbClr val="E1134F"/>
    <a:srgbClr val="A21984"/>
    <a:srgbClr val="66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5A111915-BE36-4E01-A7E5-04B1672EAD32}" styleName="Estilo claro 2 - Acento 5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5"/>
            </a:lnRef>
          </a:top>
          <a:bottom>
            <a:lnRef idx="1">
              <a:schemeClr val="accent5"/>
            </a:lnRef>
          </a:bottom>
        </a:tcBdr>
      </a:tcStyle>
    </a:band1H>
    <a:band1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1V>
    <a:band2V>
      <a:tcStyle>
        <a:tcBdr>
          <a:left>
            <a:lnRef idx="1">
              <a:schemeClr val="accent5"/>
            </a:lnRef>
          </a:left>
          <a:right>
            <a:lnRef idx="1">
              <a:schemeClr val="accent5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5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5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7941" autoAdjust="0"/>
    <p:restoredTop sz="94660"/>
  </p:normalViewPr>
  <p:slideViewPr>
    <p:cSldViewPr snapToGrid="0">
      <p:cViewPr>
        <p:scale>
          <a:sx n="96" d="100"/>
          <a:sy n="96" d="100"/>
        </p:scale>
        <p:origin x="1638" y="-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2" tIns="46587" rIns="93172" bIns="46587" rtlCol="0"/>
          <a:lstStyle>
            <a:lvl1pPr algn="r">
              <a:defRPr sz="1200"/>
            </a:lvl1pPr>
          </a:lstStyle>
          <a:p>
            <a:fld id="{D5D04391-9F28-4539-8220-3E784F1E0A6D}" type="datetimeFigureOut">
              <a:rPr lang="en-US" smtClean="0"/>
              <a:t>2/8/2019</a:t>
            </a:fld>
            <a:endParaRPr lang="en-US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2" tIns="46587" rIns="93172" bIns="46587" rtlCol="0" anchor="ctr"/>
          <a:lstStyle/>
          <a:p>
            <a:endParaRPr lang="en-US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2" tIns="46587" rIns="93172" bIns="46587" rtlCol="0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8"/>
            <a:ext cx="3037840" cy="466433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8"/>
            <a:ext cx="3037840" cy="466433"/>
          </a:xfrm>
          <a:prstGeom prst="rect">
            <a:avLst/>
          </a:prstGeom>
        </p:spPr>
        <p:txBody>
          <a:bodyPr vert="horz" lIns="93172" tIns="46587" rIns="93172" bIns="46587" rtlCol="0" anchor="b"/>
          <a:lstStyle>
            <a:lvl1pPr algn="r">
              <a:defRPr sz="1200"/>
            </a:lvl1pPr>
          </a:lstStyle>
          <a:p>
            <a:fld id="{942EA273-DD61-4869-9C07-051C82C754D8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528292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A273-DD61-4869-9C07-051C82C754D8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7209036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42EA273-DD61-4869-9C07-051C82C754D8}" type="slidenum">
              <a:rPr lang="en-US" smtClean="0"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57554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editar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18097A-3CFD-44F8-B8E1-315E7BE3FC3B}" type="datetime1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458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00F9C8A-4300-42D3-8BD1-8EBDDD574A02}" type="datetime1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461380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45AA415-0C87-40B4-AF6E-9F0FABB78D3B}" type="datetime1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45441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144286-4352-441B-839A-5CCB6AE577FC}" type="datetime1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26898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E70EB3-141B-4239-9978-B622FBB79634}" type="datetime1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10859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505F9A-7F58-4A92-B572-8C042D3B70CB}" type="datetime1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03225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EDBD28-D012-4AB0-9073-6974BE970DC8}" type="datetime1">
              <a:rPr lang="en-US" smtClean="0"/>
              <a:t>2/8/2019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42641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5479D94-741E-4CF3-8C98-9B582A7DC21C}" type="datetime1">
              <a:rPr lang="en-US" smtClean="0"/>
              <a:t>2/8/2019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76197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BD52128-99F9-4D4D-B8F1-B6251E9CD76A}" type="datetime1">
              <a:rPr lang="en-US" smtClean="0"/>
              <a:t>2/8/2019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35138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613EE5-B7CA-4C4E-A806-D0C1430365F5}" type="datetime1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545701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Editar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50AF549-8032-4699-8F2A-24A5747F6943}" type="datetime1">
              <a:rPr lang="en-US" smtClean="0"/>
              <a:t>2/8/2019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64946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Editar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101FD1-005C-4304-81AB-AD5ABD68FEEE}" type="datetime1">
              <a:rPr lang="en-US" smtClean="0"/>
              <a:t>2/8/2019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592631-BB0D-4440-8A6C-1E72DCE6E35C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40471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hf hdr="0" ftr="0" dt="0"/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jpeg"/><Relationship Id="rId5" Type="http://schemas.microsoft.com/office/2007/relationships/hdphoto" Target="../media/hdphoto1.wdp"/><Relationship Id="rId4" Type="http://schemas.openxmlformats.org/officeDocument/2006/relationships/image" Target="../media/image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ángulo 98"/>
          <p:cNvSpPr/>
          <p:nvPr/>
        </p:nvSpPr>
        <p:spPr>
          <a:xfrm>
            <a:off x="6135196" y="427054"/>
            <a:ext cx="7873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21nov18</a:t>
            </a:r>
            <a:endParaRPr lang="es-CO" sz="1000" dirty="0">
              <a:solidFill>
                <a:schemeClr val="bg1"/>
              </a:solidFill>
            </a:endParaRPr>
          </a:p>
        </p:txBody>
      </p:sp>
      <p:sp>
        <p:nvSpPr>
          <p:cNvPr id="25" name="24 CuadroTexto"/>
          <p:cNvSpPr txBox="1"/>
          <p:nvPr/>
        </p:nvSpPr>
        <p:spPr>
          <a:xfrm>
            <a:off x="99194" y="77843"/>
            <a:ext cx="3476878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65068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7" name="28 CuadroTexto"/>
          <p:cNvSpPr txBox="1"/>
          <p:nvPr/>
        </p:nvSpPr>
        <p:spPr>
          <a:xfrm>
            <a:off x="208340" y="628182"/>
            <a:ext cx="6649660" cy="8771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O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Proyectos aprobados </a:t>
            </a:r>
          </a:p>
          <a:p>
            <a:r>
              <a:rPr lang="es-CO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Comité Directivo </a:t>
            </a:r>
          </a:p>
          <a:p>
            <a:r>
              <a:rPr lang="en-U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2018-ene2019</a:t>
            </a:r>
            <a:endParaRPr lang="en-U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113" name="Imagen 11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7284" y="6405332"/>
            <a:ext cx="2570059" cy="1692694"/>
          </a:xfrm>
          <a:prstGeom prst="rect">
            <a:avLst/>
          </a:prstGeom>
        </p:spPr>
      </p:pic>
      <p:sp>
        <p:nvSpPr>
          <p:cNvPr id="119" name="CuadroTexto 118"/>
          <p:cNvSpPr txBox="1"/>
          <p:nvPr/>
        </p:nvSpPr>
        <p:spPr>
          <a:xfrm>
            <a:off x="772626" y="6558216"/>
            <a:ext cx="2259602" cy="1477328"/>
          </a:xfrm>
          <a:prstGeom prst="rect">
            <a:avLst/>
          </a:prstGeom>
          <a:noFill/>
          <a:ln w="19050">
            <a:solidFill>
              <a:srgbClr val="E1134F"/>
            </a:solidFill>
          </a:ln>
        </p:spPr>
        <p:txBody>
          <a:bodyPr wrap="square" rtlCol="0">
            <a:spAutoFit/>
          </a:bodyPr>
          <a:lstStyle/>
          <a:p>
            <a:r>
              <a:rPr lang="es-CO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Total Córdoba: $328 mlls</a:t>
            </a:r>
          </a:p>
          <a:p>
            <a:pPr fontAlgn="ctr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0093D0"/>
                </a:solidFill>
                <a:latin typeface="Futura Std Book" panose="020B0502020204020303" pitchFamily="34" charset="0"/>
              </a:rPr>
              <a:t>97mlls 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 smtClean="0">
                <a:solidFill>
                  <a:srgbClr val="FFC425"/>
                </a:solidFill>
                <a:latin typeface="Futura Std Book" panose="020B0502020204020303" pitchFamily="34" charset="0"/>
              </a:rPr>
              <a:t>$ 0mlls</a:t>
            </a:r>
            <a:r>
              <a:rPr lang="es-CO" sz="1000" dirty="0" smtClean="0">
                <a:latin typeface="Futura Std Book" panose="020B0502020204020303" pitchFamily="34" charset="0"/>
              </a:rPr>
              <a:t>; </a:t>
            </a:r>
            <a:r>
              <a:rPr lang="es-CO" sz="1000" dirty="0" smtClean="0">
                <a:solidFill>
                  <a:srgbClr val="6CB33F"/>
                </a:solidFill>
                <a:latin typeface="Futura Std Book" panose="020B0502020204020303" pitchFamily="34" charset="0"/>
              </a:rPr>
              <a:t>$ 231mlls</a:t>
            </a:r>
          </a:p>
          <a:p>
            <a:pPr fontAlgn="ctr"/>
            <a:endParaRPr lang="es-CO" sz="1000" dirty="0" smtClean="0">
              <a:solidFill>
                <a:srgbClr val="6CB33F"/>
              </a:solidFill>
              <a:latin typeface="Futura Std Book" panose="020B0502020204020303" pitchFamily="34" charset="0"/>
            </a:endParaRP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00" dirty="0" smtClean="0">
                <a:latin typeface="Futura Std Book" panose="020B0502020204020303" pitchFamily="34" charset="0"/>
              </a:rPr>
              <a:t>Montería </a:t>
            </a:r>
            <a:r>
              <a:rPr lang="es-CO" sz="1000" dirty="0">
                <a:latin typeface="Futura Std Book" panose="020B0502020204020303" pitchFamily="34" charset="0"/>
              </a:rPr>
              <a:t>$ 45 mlls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00" dirty="0">
                <a:latin typeface="Futura Std Book" panose="020B0502020204020303" pitchFamily="34" charset="0"/>
              </a:rPr>
              <a:t>San Antero $ 36 mlls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00" dirty="0">
                <a:latin typeface="Futura Std Book" panose="020B0502020204020303" pitchFamily="34" charset="0"/>
              </a:rPr>
              <a:t>San Bernardo del Viento $ 16 mlls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00" dirty="0">
                <a:latin typeface="Futura Std Book" panose="020B0502020204020303" pitchFamily="34" charset="0"/>
              </a:rPr>
              <a:t>Santa Cruz de Lorica $ 138 </a:t>
            </a:r>
            <a:r>
              <a:rPr lang="es-CO" sz="1000" dirty="0" smtClean="0">
                <a:latin typeface="Futura Std Book" panose="020B0502020204020303" pitchFamily="34" charset="0"/>
              </a:rPr>
              <a:t>mlls</a:t>
            </a:r>
          </a:p>
          <a:p>
            <a:pPr marL="171450" indent="-171450">
              <a:buFont typeface="Arial" panose="020B0604020202020204" pitchFamily="34" charset="0"/>
              <a:buChar char="•"/>
            </a:pPr>
            <a:r>
              <a:rPr lang="es-CO" sz="1000" dirty="0">
                <a:latin typeface="Futura Std Book" panose="020B0502020204020303" pitchFamily="34" charset="0"/>
              </a:rPr>
              <a:t>Todos </a:t>
            </a:r>
            <a:r>
              <a:rPr lang="es-CO" sz="1000" dirty="0" smtClean="0">
                <a:latin typeface="Futura Std Book" panose="020B0502020204020303" pitchFamily="34" charset="0"/>
              </a:rPr>
              <a:t>los municipios </a:t>
            </a:r>
            <a:r>
              <a:rPr lang="es-CO" sz="1000" dirty="0">
                <a:latin typeface="Futura Std Book" panose="020B0502020204020303" pitchFamily="34" charset="0"/>
              </a:rPr>
              <a:t>$ 94 </a:t>
            </a:r>
            <a:r>
              <a:rPr lang="es-CO" sz="1000" dirty="0" smtClean="0">
                <a:latin typeface="Futura Std Book" panose="020B0502020204020303" pitchFamily="34" charset="0"/>
              </a:rPr>
              <a:t>mlls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cxnSp>
        <p:nvCxnSpPr>
          <p:cNvPr id="124" name="Conector angular 123"/>
          <p:cNvCxnSpPr>
            <a:stCxn id="119" idx="3"/>
          </p:cNvCxnSpPr>
          <p:nvPr/>
        </p:nvCxnSpPr>
        <p:spPr>
          <a:xfrm>
            <a:off x="3032228" y="7296880"/>
            <a:ext cx="1376913" cy="320767"/>
          </a:xfrm>
          <a:prstGeom prst="bentConnector3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pic>
        <p:nvPicPr>
          <p:cNvPr id="44" name="Imagen 43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20684" y="785292"/>
            <a:ext cx="2890314" cy="3675227"/>
          </a:xfrm>
          <a:prstGeom prst="rect">
            <a:avLst/>
          </a:prstGeom>
        </p:spPr>
      </p:pic>
      <p:sp>
        <p:nvSpPr>
          <p:cNvPr id="52" name="Rectangle 14">
            <a:extLst>
              <a:ext uri="{FF2B5EF4-FFF2-40B4-BE49-F238E27FC236}">
                <a16:creationId xmlns="" xmlns:a16="http://schemas.microsoft.com/office/drawing/2014/main" id="{80ADFA8D-0305-4071-A2CC-33C7148F8C37}"/>
              </a:ext>
            </a:extLst>
          </p:cNvPr>
          <p:cNvSpPr/>
          <p:nvPr/>
        </p:nvSpPr>
        <p:spPr>
          <a:xfrm>
            <a:off x="366305" y="1824271"/>
            <a:ext cx="3476572" cy="1597268"/>
          </a:xfrm>
          <a:prstGeom prst="rect">
            <a:avLst/>
          </a:prstGeom>
          <a:noFill/>
          <a:ln w="19050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s-MX" sz="1000" b="1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Valor Total:</a:t>
            </a:r>
            <a:r>
              <a:rPr lang="es-MX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 $112.934 mlls</a:t>
            </a:r>
          </a:p>
          <a:p>
            <a:r>
              <a:rPr lang="es-CO" sz="1000" dirty="0" smtClean="0">
                <a:solidFill>
                  <a:srgbClr val="0093D0"/>
                </a:solidFill>
                <a:latin typeface="Futura Std Book" panose="020B0502020204020303" pitchFamily="34" charset="0"/>
              </a:rPr>
              <a:t>$ 27.264mlls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FFC425"/>
                </a:solidFill>
                <a:latin typeface="Futura Std Book" panose="020B0502020204020303" pitchFamily="34" charset="0"/>
              </a:rPr>
              <a:t>13.022mlls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6CB33F"/>
                </a:solidFill>
                <a:latin typeface="Futura Std Book" panose="020B0502020204020303" pitchFamily="34" charset="0"/>
              </a:rPr>
              <a:t>72.648mlls</a:t>
            </a:r>
          </a:p>
          <a:p>
            <a:endParaRPr lang="es-MX" sz="1000" b="1" dirty="0" smtClean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Nacional </a:t>
            </a:r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(</a:t>
            </a:r>
            <a:r>
              <a:rPr lang="es-CO" sz="1000" dirty="0">
                <a:solidFill>
                  <a:schemeClr val="tx1"/>
                </a:solidFill>
                <a:latin typeface="Futura Std Book" panose="020B0502020204020303" pitchFamily="34" charset="0"/>
              </a:rPr>
              <a:t>hace referencia a proyectos de impacto país)</a:t>
            </a:r>
            <a:endParaRPr lang="es-MX" sz="1000" b="1" dirty="0">
              <a:solidFill>
                <a:schemeClr val="tx1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Valor</a:t>
            </a:r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: $62.894 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mlls – 56%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fontAlgn="b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0093D0"/>
                </a:solidFill>
                <a:latin typeface="Futura Std Book" panose="020B0502020204020303" pitchFamily="34" charset="0"/>
              </a:rPr>
              <a:t>18.639mlls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FFC425"/>
                </a:solidFill>
                <a:latin typeface="Futura Std Book" panose="020B0502020204020303" pitchFamily="34" charset="0"/>
              </a:rPr>
              <a:t>0mlls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</a:t>
            </a:r>
            <a:r>
              <a:rPr lang="es-CO" sz="1000" dirty="0" smtClean="0">
                <a:solidFill>
                  <a:srgbClr val="6CB33F"/>
                </a:solidFill>
                <a:latin typeface="Futura Std Book" panose="020B0502020204020303" pitchFamily="34" charset="0"/>
              </a:rPr>
              <a:t>44.255mlls</a:t>
            </a:r>
          </a:p>
          <a:p>
            <a:endParaRPr lang="es-MX" sz="1000" b="1" dirty="0" smtClean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Regional </a:t>
            </a:r>
            <a:r>
              <a:rPr lang="es-MX" sz="1000" b="1" dirty="0">
                <a:solidFill>
                  <a:schemeClr val="tx1"/>
                </a:solidFill>
                <a:latin typeface="Futura Std Book" panose="020B0502020204020303" pitchFamily="34" charset="0"/>
              </a:rPr>
              <a:t>(</a:t>
            </a:r>
            <a:r>
              <a:rPr lang="es-CO" sz="1000" dirty="0">
                <a:solidFill>
                  <a:schemeClr val="tx1"/>
                </a:solidFill>
                <a:latin typeface="Futura Std Book" panose="020B0502020204020303" pitchFamily="34" charset="0"/>
              </a:rPr>
              <a:t>5 regiones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)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Valor: $50.040 </a:t>
            </a:r>
            <a:r>
              <a:rPr lang="es-MX" sz="10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mlls – 44%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fontAlgn="b"/>
            <a:r>
              <a:rPr lang="es-CO" sz="1000" dirty="0">
                <a:solidFill>
                  <a:srgbClr val="0093D0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0093D0"/>
                </a:solidFill>
                <a:latin typeface="Futura Std Book" panose="020B0502020204020303" pitchFamily="34" charset="0"/>
              </a:rPr>
              <a:t>8.625mlls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FFC425"/>
                </a:solidFill>
                <a:latin typeface="Futura Std Book" panose="020B0502020204020303" pitchFamily="34" charset="0"/>
              </a:rPr>
              <a:t>$ </a:t>
            </a:r>
            <a:r>
              <a:rPr lang="es-CO" sz="1000" dirty="0" smtClean="0">
                <a:solidFill>
                  <a:srgbClr val="FFC425"/>
                </a:solidFill>
                <a:latin typeface="Futura Std Book" panose="020B0502020204020303" pitchFamily="34" charset="0"/>
              </a:rPr>
              <a:t>13.022mlls</a:t>
            </a:r>
            <a:r>
              <a:rPr lang="es-CO" sz="1000" dirty="0" smtClean="0">
                <a:solidFill>
                  <a:schemeClr val="tx1"/>
                </a:solidFill>
                <a:latin typeface="Futura Std Book" panose="020B0502020204020303" pitchFamily="34" charset="0"/>
              </a:rPr>
              <a:t>; </a:t>
            </a:r>
            <a:r>
              <a:rPr lang="es-CO" sz="1000" dirty="0">
                <a:solidFill>
                  <a:srgbClr val="6CB33F"/>
                </a:solidFill>
                <a:latin typeface="Futura Std Book" panose="020B0502020204020303" pitchFamily="34" charset="0"/>
              </a:rPr>
              <a:t>$</a:t>
            </a:r>
            <a:r>
              <a:rPr lang="es-CO" sz="1000" dirty="0" smtClean="0">
                <a:solidFill>
                  <a:srgbClr val="6CB33F"/>
                </a:solidFill>
                <a:latin typeface="Futura Std Book" panose="020B0502020204020303" pitchFamily="34" charset="0"/>
              </a:rPr>
              <a:t>28.393mlls </a:t>
            </a:r>
            <a:endParaRPr lang="es-MX" sz="1000" dirty="0">
              <a:solidFill>
                <a:srgbClr val="6CB33F"/>
              </a:solidFill>
              <a:latin typeface="Futura Std Book" panose="020B0502020204020303" pitchFamily="34" charset="0"/>
            </a:endParaRPr>
          </a:p>
        </p:txBody>
      </p:sp>
      <p:cxnSp>
        <p:nvCxnSpPr>
          <p:cNvPr id="53" name="Conector recto 52"/>
          <p:cNvCxnSpPr/>
          <p:nvPr/>
        </p:nvCxnSpPr>
        <p:spPr>
          <a:xfrm flipV="1">
            <a:off x="482463" y="5472667"/>
            <a:ext cx="5816010" cy="126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3">
            <a:schemeClr val="accent5"/>
          </a:lnRef>
          <a:fillRef idx="0">
            <a:schemeClr val="accent5"/>
          </a:fillRef>
          <a:effectRef idx="2">
            <a:schemeClr val="accent5"/>
          </a:effectRef>
          <a:fontRef idx="minor">
            <a:schemeClr val="tx1"/>
          </a:fontRef>
        </p:style>
      </p:cxnSp>
      <p:sp>
        <p:nvSpPr>
          <p:cNvPr id="55" name="24 CuadroTexto"/>
          <p:cNvSpPr txBox="1"/>
          <p:nvPr/>
        </p:nvSpPr>
        <p:spPr>
          <a:xfrm>
            <a:off x="334015" y="5685308"/>
            <a:ext cx="3476878" cy="307777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1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CARIBE E INSULAR</a:t>
            </a:r>
            <a:endParaRPr lang="es-CO" sz="1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6" name="CuadroTexto 5"/>
          <p:cNvSpPr txBox="1"/>
          <p:nvPr/>
        </p:nvSpPr>
        <p:spPr>
          <a:xfrm>
            <a:off x="4447921" y="4745505"/>
            <a:ext cx="14894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0093D0"/>
              </a:buClr>
              <a:buFont typeface="Wingdings" panose="05000000000000000000" pitchFamily="2" charset="2"/>
              <a:buChar char="§"/>
            </a:pPr>
            <a:r>
              <a:rPr lang="es-MX" sz="1000" dirty="0" smtClean="0">
                <a:latin typeface="Futura Std Book" panose="020B0502020204020303" pitchFamily="34" charset="0"/>
              </a:rPr>
              <a:t>Competitividad (C)       </a:t>
            </a:r>
          </a:p>
          <a:p>
            <a:pPr marL="171450" indent="-171450">
              <a:buClr>
                <a:srgbClr val="FFC425"/>
              </a:buClr>
              <a:buFont typeface="Wingdings" panose="05000000000000000000" pitchFamily="2" charset="2"/>
              <a:buChar char="§"/>
            </a:pPr>
            <a:r>
              <a:rPr lang="es-MX" sz="1000" dirty="0" smtClean="0">
                <a:latin typeface="Futura Std Book" panose="020B0502020204020303" pitchFamily="34" charset="0"/>
              </a:rPr>
              <a:t>Infraestructura (I)         </a:t>
            </a:r>
          </a:p>
          <a:p>
            <a:pPr marL="171450" indent="-171450">
              <a:buClr>
                <a:srgbClr val="6CB33F"/>
              </a:buClr>
              <a:buFont typeface="Wingdings" panose="05000000000000000000" pitchFamily="2" charset="2"/>
              <a:buChar char="§"/>
            </a:pPr>
            <a:r>
              <a:rPr lang="es-MX" sz="1000" dirty="0" smtClean="0">
                <a:latin typeface="Futura Std Book" panose="020B0502020204020303" pitchFamily="34" charset="0"/>
              </a:rPr>
              <a:t>Promoción (P)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33" name="CuadroTexto 32"/>
          <p:cNvSpPr txBox="1"/>
          <p:nvPr/>
        </p:nvSpPr>
        <p:spPr>
          <a:xfrm>
            <a:off x="4645774" y="8261369"/>
            <a:ext cx="1489422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171450" indent="-171450">
              <a:buClr>
                <a:srgbClr val="0093D0"/>
              </a:buClr>
              <a:buFont typeface="Wingdings" panose="05000000000000000000" pitchFamily="2" charset="2"/>
              <a:buChar char="§"/>
            </a:pPr>
            <a:r>
              <a:rPr lang="es-MX" sz="1000" dirty="0" smtClean="0">
                <a:latin typeface="Futura Std Book" panose="020B0502020204020303" pitchFamily="34" charset="0"/>
              </a:rPr>
              <a:t>Competitividad        </a:t>
            </a:r>
          </a:p>
          <a:p>
            <a:pPr marL="171450" indent="-171450">
              <a:buClr>
                <a:srgbClr val="FFC425"/>
              </a:buClr>
              <a:buFont typeface="Wingdings" panose="05000000000000000000" pitchFamily="2" charset="2"/>
              <a:buChar char="§"/>
            </a:pPr>
            <a:r>
              <a:rPr lang="es-MX" sz="1000" dirty="0" smtClean="0">
                <a:latin typeface="Futura Std Book" panose="020B0502020204020303" pitchFamily="34" charset="0"/>
              </a:rPr>
              <a:t>Infraestructura         </a:t>
            </a:r>
          </a:p>
          <a:p>
            <a:pPr marL="171450" indent="-171450">
              <a:buClr>
                <a:srgbClr val="6CB33F"/>
              </a:buClr>
              <a:buFont typeface="Wingdings" panose="05000000000000000000" pitchFamily="2" charset="2"/>
              <a:buChar char="§"/>
            </a:pPr>
            <a:r>
              <a:rPr lang="es-MX" sz="1000" dirty="0" smtClean="0">
                <a:latin typeface="Futura Std Book" panose="020B0502020204020303" pitchFamily="34" charset="0"/>
              </a:rPr>
              <a:t>Promoción 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graphicFrame>
        <p:nvGraphicFramePr>
          <p:cNvPr id="15" name="Tabla 14"/>
          <p:cNvGraphicFramePr>
            <a:graphicFrameLocks noGrp="1"/>
          </p:cNvGraphicFramePr>
          <p:nvPr>
            <p:extLst/>
          </p:nvPr>
        </p:nvGraphicFramePr>
        <p:xfrm>
          <a:off x="488498" y="3764162"/>
          <a:ext cx="3433507" cy="1154540"/>
        </p:xfrm>
        <a:graphic>
          <a:graphicData uri="http://schemas.openxmlformats.org/drawingml/2006/table">
            <a:tbl>
              <a:tblPr/>
              <a:tblGrid>
                <a:gridCol w="719138"/>
                <a:gridCol w="296863"/>
                <a:gridCol w="676841"/>
                <a:gridCol w="594911"/>
                <a:gridCol w="561860"/>
                <a:gridCol w="583894"/>
              </a:tblGrid>
              <a:tr h="240140"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Región</a:t>
                      </a:r>
                      <a:endParaRPr lang="es-CO" sz="10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 smtClean="0">
                          <a:solidFill>
                            <a:schemeClr val="tx1"/>
                          </a:solidFill>
                          <a:effectLst/>
                          <a:latin typeface="Futura Std Book" panose="020B0502020204020303" pitchFamily="34" charset="0"/>
                        </a:rPr>
                        <a:t>Total</a:t>
                      </a:r>
                      <a:endParaRPr lang="es-CO" sz="1000" b="1" i="0" u="none" strike="noStrike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ctr"/>
                      <a:endParaRPr lang="es-CO" sz="1000" b="1" i="0" u="none" strike="noStrike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 </a:t>
                      </a:r>
                      <a:r>
                        <a:rPr lang="es-CO" sz="1000" b="1" i="0" u="none" strike="noStrike" dirty="0" smtClean="0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C</a:t>
                      </a:r>
                      <a:endParaRPr lang="es-CO" sz="1000" b="1" i="0" u="none" strike="noStrike" dirty="0">
                        <a:solidFill>
                          <a:srgbClr val="0093D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 </a:t>
                      </a:r>
                      <a:r>
                        <a:rPr lang="es-CO" sz="1000" b="1" i="0" u="none" strike="noStrike" dirty="0" smtClean="0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I </a:t>
                      </a:r>
                      <a:endParaRPr lang="es-CO" sz="1000" b="1" i="0" u="none" strike="noStrike" dirty="0">
                        <a:solidFill>
                          <a:srgbClr val="FFC425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CO" sz="1000" b="1" i="0" u="none" strike="noStrike" dirty="0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 </a:t>
                      </a:r>
                      <a:r>
                        <a:rPr lang="es-CO" sz="1000" b="1" i="0" u="none" strike="noStrike" dirty="0" smtClean="0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P</a:t>
                      </a:r>
                      <a:endParaRPr lang="es-CO" sz="1000" b="1" i="0" u="none" strike="noStrike" dirty="0">
                        <a:solidFill>
                          <a:srgbClr val="6CB33F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7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 dirty="0">
                          <a:solidFill>
                            <a:srgbClr val="7030A0"/>
                          </a:solidFill>
                          <a:effectLst/>
                          <a:latin typeface="Futura Std Book" panose="020B0502020204020303" pitchFamily="34" charset="0"/>
                        </a:rPr>
                        <a:t>Andina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$ 19.369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$ 3.309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$ 6.420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$ 9.640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7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>
                          <a:solidFill>
                            <a:srgbClr val="BE0000"/>
                          </a:solidFill>
                          <a:effectLst/>
                          <a:latin typeface="Futura Std Book" panose="020B0502020204020303" pitchFamily="34" charset="0"/>
                        </a:rPr>
                        <a:t>Caribe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9%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$ 9.039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$ 2.070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$ 1.875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$ 5.094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7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 dirty="0">
                          <a:solidFill>
                            <a:srgbClr val="FFFF00"/>
                          </a:solidFill>
                          <a:effectLst/>
                          <a:latin typeface="Futura Std Book" panose="020B0502020204020303" pitchFamily="34" charset="0"/>
                        </a:rPr>
                        <a:t>Pacífica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10%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$ 10.017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$ 1.871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$ 3.667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$ 4.479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7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>
                          <a:solidFill>
                            <a:srgbClr val="00B050"/>
                          </a:solidFill>
                          <a:effectLst/>
                          <a:latin typeface="Futura Std Book" panose="020B0502020204020303" pitchFamily="34" charset="0"/>
                        </a:rPr>
                        <a:t>Amazonía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8%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$ 7.831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$ 508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$ 810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$ 6.513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70">
                <a:tc>
                  <a:txBody>
                    <a:bodyPr/>
                    <a:lstStyle/>
                    <a:p>
                      <a:pPr algn="l" fontAlgn="ctr"/>
                      <a:r>
                        <a:rPr lang="es-CO" sz="1000" b="1" i="0" u="none" strike="noStrike">
                          <a:solidFill>
                            <a:srgbClr val="996600"/>
                          </a:solidFill>
                          <a:effectLst/>
                          <a:latin typeface="Futura Std Book" panose="020B0502020204020303" pitchFamily="34" charset="0"/>
                        </a:rPr>
                        <a:t>Orinoquía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4%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$ 3.784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0093D0"/>
                          </a:solidFill>
                          <a:effectLst/>
                          <a:latin typeface="Futura Std Book" panose="020B0502020204020303" pitchFamily="34" charset="0"/>
                        </a:rPr>
                        <a:t>$ 867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>
                          <a:solidFill>
                            <a:srgbClr val="FFC425"/>
                          </a:solidFill>
                          <a:effectLst/>
                          <a:latin typeface="Futura Std Book" panose="020B0502020204020303" pitchFamily="34" charset="0"/>
                        </a:rPr>
                        <a:t>$ 250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s-CO" sz="1000" b="0" i="0" u="none" strike="noStrike" dirty="0">
                          <a:solidFill>
                            <a:srgbClr val="6CB33F"/>
                          </a:solidFill>
                          <a:effectLst/>
                          <a:latin typeface="Futura Std Book" panose="020B0502020204020303" pitchFamily="34" charset="0"/>
                        </a:rPr>
                        <a:t>$ 2.667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20070">
                <a:tc>
                  <a:txBody>
                    <a:bodyPr/>
                    <a:lstStyle/>
                    <a:p>
                      <a:pPr algn="l" fontAlgn="ctr"/>
                      <a:endParaRPr lang="es-CO" sz="1000" b="1" i="0" u="none" strike="noStrike">
                        <a:solidFill>
                          <a:srgbClr val="9966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endParaRPr lang="es-CO" sz="1000" b="0" i="0" u="none" strike="noStrike">
                        <a:solidFill>
                          <a:srgbClr val="0093D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pPr algn="ctr" fontAlgn="ctr"/>
                      <a:r>
                        <a:rPr lang="es-CO" sz="1000" b="0" i="0" u="none" strike="noStrike" dirty="0" smtClean="0">
                          <a:solidFill>
                            <a:schemeClr val="tx1"/>
                          </a:solidFill>
                          <a:effectLst/>
                          <a:latin typeface="Futura Std Book" panose="020B0502020204020303" pitchFamily="34" charset="0"/>
                        </a:rPr>
                        <a:t>Cifras en millones de pesos</a:t>
                      </a:r>
                      <a:endParaRPr lang="es-CO" sz="1000" b="0" i="0" u="none" strike="noStrike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s-CO" sz="1000" b="0" i="0" u="none" strike="noStrike" dirty="0">
                        <a:solidFill>
                          <a:srgbClr val="0093D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s-CO" sz="1000" b="0" i="0" u="none" strike="noStrike" dirty="0">
                        <a:solidFill>
                          <a:srgbClr val="FFC425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pPr algn="r" fontAlgn="ctr"/>
                      <a:endParaRPr lang="es-CO" sz="1000" b="0" i="0" u="none" strike="noStrike" dirty="0">
                        <a:solidFill>
                          <a:srgbClr val="6CB33F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1</a:t>
            </a:fld>
            <a:endParaRPr lang="en-US"/>
          </a:p>
        </p:txBody>
      </p:sp>
      <p:sp>
        <p:nvSpPr>
          <p:cNvPr id="17" name="CuadroTexto 16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694292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23629" y="566842"/>
            <a:ext cx="6498515" cy="5801784"/>
          </a:xfrm>
          <a:ln>
            <a:noFill/>
          </a:ln>
        </p:spPr>
        <p:txBody>
          <a:bodyPr>
            <a:noAutofit/>
          </a:bodyPr>
          <a:lstStyle/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MX" sz="1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Montería</a:t>
            </a:r>
            <a:r>
              <a:rPr lang="es-MX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>
                <a:latin typeface="Futura Std Book" panose="020B0502020204020303" pitchFamily="34" charset="0"/>
              </a:rPr>
              <a:t>FNTP-236-2018.</a:t>
            </a:r>
            <a:r>
              <a:rPr lang="es-CO" sz="1000" b="1" dirty="0">
                <a:solidFill>
                  <a:srgbClr val="FF0000"/>
                </a:solidFill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Fase 2: certificación de la norma técnica sectorial NTS-AV 009 en hasta 35 empresas de transporte turístico terrestre automotor especializado</a:t>
            </a:r>
            <a:endParaRPr lang="es-MX" sz="10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Proponente: </a:t>
            </a:r>
            <a:r>
              <a:rPr lang="es-CO" sz="1000" dirty="0" smtClean="0">
                <a:latin typeface="Futura Std Book" panose="020B0502020204020303" pitchFamily="34" charset="0"/>
              </a:rPr>
              <a:t>Asociación </a:t>
            </a:r>
            <a:r>
              <a:rPr lang="es-CO" sz="1000" dirty="0">
                <a:latin typeface="Futura Std Book" panose="020B0502020204020303" pitchFamily="34" charset="0"/>
              </a:rPr>
              <a:t>Colombiana del Transporte Terrestre Automotor Especial - </a:t>
            </a:r>
            <a:r>
              <a:rPr lang="es-CO" sz="1000" dirty="0" err="1" smtClean="0">
                <a:latin typeface="Futura Std Book" panose="020B0502020204020303" pitchFamily="34" charset="0"/>
              </a:rPr>
              <a:t>Acoltés</a:t>
            </a:r>
            <a:endParaRPr lang="es-MX" sz="10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</a:rPr>
              <a:t>$ 147.604.625 (</a:t>
            </a:r>
            <a:r>
              <a:rPr lang="es-CO" sz="1000" dirty="0" err="1"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latin typeface="Futura Std Book" panose="020B0502020204020303" pitchFamily="34" charset="0"/>
              </a:rPr>
              <a:t>: $ 118.083.700 contrapartida: $29.520.925)</a:t>
            </a:r>
            <a:endParaRPr lang="es-MX" sz="1000" dirty="0"/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u="sng" dirty="0">
                <a:solidFill>
                  <a:srgbClr val="0093D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Estado: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Pre-viable</a:t>
            </a:r>
            <a:endParaRPr lang="es-MX" sz="1000" u="sng" dirty="0">
              <a:solidFill>
                <a:srgbClr val="0093D0"/>
              </a:solidFill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Avance físico: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cs typeface="Arial" panose="020B0604020202020204" pitchFamily="34" charset="0"/>
              </a:rPr>
              <a:t>Gerencia: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Competitividad y Apoyo a las Regiones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MX" sz="1000" b="1" dirty="0">
                <a:latin typeface="Futura Std Book" panose="020B0502020204020303" pitchFamily="34" charset="0"/>
              </a:rPr>
              <a:t>Nota: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Font typeface="Symbol" panose="05050102010706020507" pitchFamily="18" charset="2"/>
              <a:buChar char=""/>
              <a:tabLst>
                <a:tab pos="180340" algn="l"/>
                <a:tab pos="27051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el mes de enero de 2019, se dieron pre viabilidades técnica, financiera y jurídica al proyecto.</a:t>
            </a:r>
            <a:endParaRPr lang="es-MX" sz="11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Font typeface="Symbol" panose="05050102010706020507" pitchFamily="18" charset="2"/>
              <a:buChar char=""/>
              <a:tabLst>
                <a:tab pos="180340" algn="l"/>
                <a:tab pos="27051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espera en el mes de febrero de 2019, presentar el proyecto a comité interno y comité directivo. 	Se espera dar continuidad al proyecto FNTP-253-2017, con la "Fase 2: CERTIFICACIÓN DE LA NORMA TÉCNICA SECTORIAL NTS-AV 009 EN HASTA 35 EMPRESAS DE TRANSPORTE TURÍSTICO TERRESTRE AUTOMOTOR ESPECIALIZADO", con las primeras 35 empresas de las hasta 70 que abarca el proyecto de implementación</a:t>
            </a:r>
            <a:r>
              <a:rPr lang="es-CO" sz="100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MX" sz="1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 </a:t>
            </a:r>
            <a:r>
              <a:rPr lang="es-MX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Antero: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FNTP-045-2018 Misión académica a México (fusión de conocimientos tradicionales: el futuro del ecoturismo comunitario en la Bahía de Chispará, San Antero, Córdoba)</a:t>
            </a:r>
            <a:endParaRPr lang="es-MX" sz="1000" b="1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Proponente: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MinCIT 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$ 36.427.466 (Fontur $ 36.427.466)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u="sng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Terminado</a:t>
            </a:r>
            <a:endParaRPr lang="es-MX" sz="1000" u="sng" dirty="0">
              <a:solidFill>
                <a:srgbClr val="0093D0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Avance Físico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100%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Gerencia: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Competitividad Turística y Apoyo a las Regiones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MX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 ejecución de este proyecto se realizó con la OPC, la misión se llevó a cabo de los días 25 al 28 de julio de 2018. 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051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Seis (6) antiguos cazadores de cocodrilos sensibilizados frente a buenas prácticas de conservación.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200" b="1" u="sng" dirty="0" smtClean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 </a:t>
            </a:r>
            <a:r>
              <a:rPr lang="es-CO" sz="12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Bernardo del Viento:</a:t>
            </a:r>
            <a:endParaRPr lang="es-MX" sz="1200" b="1" u="sng" dirty="0">
              <a:solidFill>
                <a:prstClr val="black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FNTP-256-2017</a:t>
            </a: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Jornadas de capacitación en discapacidad, accesibilidad y turismo accesible; talleres vivenciales y exposición teórica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Proponente: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MinCIT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$217.984.814. (Aproximado $ 15.570.343,86 para el departamento)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u="sng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Estado: 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 ejecución</a:t>
            </a:r>
            <a:endParaRPr lang="es-MX" sz="1000" u="sng" dirty="0">
              <a:solidFill>
                <a:srgbClr val="0093D0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Avance Físico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5%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Gerencia: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Competitividad Turística y Apoyo a las Regiones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Las jornadas se llevarán a cabo hasta junio de 2019, fecha en que terminaran los ciclos de capacitación.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proyecto busca mejorar la calidad en la prestación de servicios a personas con discapacidad y demás personas, donde se realizaran 14 jornadas que den como resultado 30 personas capacitadas</a:t>
            </a:r>
            <a:r>
              <a:rPr lang="es-CO" sz="10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2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Santacruz </a:t>
            </a:r>
            <a:r>
              <a:rPr lang="es-CO" sz="12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de Lorica:</a:t>
            </a:r>
            <a:endParaRPr lang="es-MX" sz="1200" b="1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1. FNTP-106-2017 “PLAN ESTRATÉGICO DE PROMOCIÓN Y COMERCIALIZACIÓN DE LA RED DE PUEBLOS PATRIMONIO 2017”</a:t>
            </a:r>
            <a:endParaRPr lang="es-MX" sz="1000" b="1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Proponente: </a:t>
            </a:r>
            <a:r>
              <a:rPr lang="es-MX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MinCIT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$80.000.000 (Fontur $80.000.000; contrapartida N/A) (aproximado $9.411.765 para el departamento)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u="sng" dirty="0">
                <a:solidFill>
                  <a:srgbClr val="6CB33F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Estado: </a:t>
            </a:r>
            <a:r>
              <a:rPr lang="es-CO" sz="1000" u="sng" dirty="0">
                <a:solidFill>
                  <a:srgbClr val="6CB33F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En ejecución</a:t>
            </a:r>
            <a:endParaRPr lang="es-MX" sz="1000" u="sng" dirty="0">
              <a:solidFill>
                <a:srgbClr val="6CB33F"/>
              </a:solidFill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Avance Físico: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30%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Gerencia: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Promoción y Mercadeo 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MX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Actualmente se encuentra en ejecución el contrato FNTC-001-2018, cuyo objeto es “Elaborar el plan de promoción y comercialización de los destinos que integran la Red Turística de Pueblos Patrimonio para el mercado Nacional, con miras a la extensión internacional”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 la fecha se está a la espera de las siguientes actividades: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1- Análisis de la planificación estratégica existente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2 - Benchmarking 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3- Análisis de comportamiento de compra en el mercado colombiano </a:t>
            </a:r>
            <a:endParaRPr lang="es-MX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4 - Encuestas en profundidad Colombia, España y turistas </a:t>
            </a: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 </a:t>
            </a:r>
            <a:endParaRPr lang="es-MX" sz="1000" b="1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endParaRPr lang="es-MX" sz="10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endParaRPr lang="es-MX" sz="1000" dirty="0">
              <a:highlight>
                <a:srgbClr val="FFFF00"/>
              </a:highlight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24 CuadroTexto"/>
          <p:cNvSpPr txBox="1"/>
          <p:nvPr/>
        </p:nvSpPr>
        <p:spPr>
          <a:xfrm>
            <a:off x="99193" y="17003"/>
            <a:ext cx="3476878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5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65068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>
          <a:xfrm>
            <a:off x="5079094" y="8657167"/>
            <a:ext cx="1543050" cy="486833"/>
          </a:xfrm>
        </p:spPr>
        <p:txBody>
          <a:bodyPr/>
          <a:lstStyle/>
          <a:p>
            <a:fld id="{D4592631-BB0D-4440-8A6C-1E72DCE6E35C}" type="slidenum">
              <a:rPr lang="en-US" smtClean="0"/>
              <a:t>2</a:t>
            </a:fld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9" name="Estrella de 5 puntas 8"/>
          <p:cNvSpPr/>
          <p:nvPr/>
        </p:nvSpPr>
        <p:spPr>
          <a:xfrm>
            <a:off x="19680" y="4489653"/>
            <a:ext cx="180975" cy="171450"/>
          </a:xfrm>
          <a:prstGeom prst="star5">
            <a:avLst/>
          </a:prstGeom>
          <a:solidFill>
            <a:srgbClr val="0093D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129221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199466" y="452473"/>
            <a:ext cx="6549389" cy="580178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 smtClean="0">
                <a:latin typeface="Futura Std Book" panose="020B0502020204020303" pitchFamily="34" charset="0"/>
              </a:rPr>
              <a:t>2</a:t>
            </a:r>
            <a:r>
              <a:rPr lang="es-CO" sz="1000" b="1" dirty="0">
                <a:latin typeface="Futura Std Book" panose="020B0502020204020303" pitchFamily="34" charset="0"/>
              </a:rPr>
              <a:t>. FNTP-138-2017 Implementación de la norma NTS-TS-001-1 "Destino turístico - Área turística. Requisitos de sostenibilidad", en los centros históricos de cinco Pueblos Patrimonio de Colombia</a:t>
            </a:r>
            <a:endParaRPr lang="es-MX" sz="1000" b="1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</a:rPr>
              <a:t>Proponente: </a:t>
            </a:r>
            <a:r>
              <a:rPr lang="es-CO" sz="1000" dirty="0" err="1">
                <a:latin typeface="Futura Std Book" panose="020B0502020204020303" pitchFamily="34" charset="0"/>
              </a:rPr>
              <a:t>MinCIT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</a:rPr>
              <a:t>$807.447.700(Fontur$807.447.700) (aproximado $161.489.540 para el departamento).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u="sng" dirty="0">
                <a:solidFill>
                  <a:srgbClr val="0093D0"/>
                </a:solidFill>
                <a:latin typeface="Futura Std Book" panose="020B0502020204020303" pitchFamily="34" charset="0"/>
              </a:rPr>
              <a:t>Estado: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</a:rPr>
              <a:t> </a:t>
            </a:r>
            <a:r>
              <a:rPr lang="es-CO" sz="1000" u="sng" dirty="0" smtClean="0">
                <a:solidFill>
                  <a:srgbClr val="0093D0"/>
                </a:solidFill>
                <a:latin typeface="Futura Std Book" panose="020B0502020204020303" pitchFamily="34" charset="0"/>
              </a:rPr>
              <a:t>En 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</a:rPr>
              <a:t>ejecución</a:t>
            </a:r>
            <a:endParaRPr lang="es-MX" sz="1000" u="sng" dirty="0">
              <a:solidFill>
                <a:srgbClr val="0093D0"/>
              </a:solidFill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>
                <a:latin typeface="Futura Std Book" panose="020B0502020204020303" pitchFamily="34" charset="0"/>
              </a:rPr>
              <a:t>Avance físico:</a:t>
            </a:r>
            <a:r>
              <a:rPr lang="es-CO" sz="1000" dirty="0">
                <a:latin typeface="Futura Std Book" panose="020B0502020204020303" pitchFamily="34" charset="0"/>
              </a:rPr>
              <a:t> 30%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>
                <a:latin typeface="Futura Std Book" panose="020B0502020204020303" pitchFamily="34" charset="0"/>
              </a:rPr>
              <a:t>Línea: </a:t>
            </a:r>
            <a:r>
              <a:rPr lang="es-CO" sz="1000" dirty="0">
                <a:latin typeface="Futura Std Book" panose="020B0502020204020303" pitchFamily="34" charset="0"/>
              </a:rPr>
              <a:t>Competitividad  </a:t>
            </a:r>
            <a:r>
              <a:rPr lang="es-MX" sz="1000" dirty="0">
                <a:latin typeface="Futura Std Book" panose="020B0502020204020303" pitchFamily="34" charset="0"/>
              </a:rPr>
              <a:t>y Apoyo a las Regiones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>
                <a:latin typeface="Futura Std Book" panose="020B0502020204020303" pitchFamily="34" charset="0"/>
              </a:rPr>
              <a:t>Nota: </a:t>
            </a:r>
            <a:r>
              <a:rPr lang="es-CO" sz="1000" dirty="0">
                <a:latin typeface="Futura Std Book" panose="020B0502020204020303" pitchFamily="34" charset="0"/>
              </a:rPr>
              <a:t>El día 5 de febrero de 201 9 el contrato reiniciara su ejecución.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</a:t>
            </a:r>
            <a:r>
              <a:rPr lang="es-CO" sz="1000" b="1" dirty="0">
                <a:latin typeface="Futura Std Book" panose="020B0502020204020303" pitchFamily="34" charset="0"/>
              </a:rPr>
              <a:t>FNTP-249-2017 Participación de la Red Turística de Pueblos Patrimonio en la Vitrina </a:t>
            </a:r>
            <a:r>
              <a:rPr lang="es-CO" sz="1000" b="1" dirty="0" err="1">
                <a:latin typeface="Futura Std Book" panose="020B0502020204020303" pitchFamily="34" charset="0"/>
              </a:rPr>
              <a:t>Anato</a:t>
            </a:r>
            <a:r>
              <a:rPr lang="es-CO" sz="1000" b="1" dirty="0">
                <a:latin typeface="Futura Std Book" panose="020B0502020204020303" pitchFamily="34" charset="0"/>
              </a:rPr>
              <a:t> 2018</a:t>
            </a:r>
            <a:endParaRPr lang="es-MX" sz="1000" b="1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ES" sz="1000" b="1" dirty="0">
                <a:latin typeface="Futura Std Book" panose="020B0502020204020303" pitchFamily="34" charset="0"/>
              </a:rPr>
              <a:t>Proponente: </a:t>
            </a:r>
            <a:r>
              <a:rPr lang="es-ES" sz="1000" dirty="0" err="1">
                <a:latin typeface="Futura Std Book" panose="020B0502020204020303" pitchFamily="34" charset="0"/>
              </a:rPr>
              <a:t>MinCIT</a:t>
            </a:r>
            <a:r>
              <a:rPr lang="es-ES" sz="1000" dirty="0">
                <a:latin typeface="Futura Std Book" panose="020B0502020204020303" pitchFamily="34" charset="0"/>
              </a:rPr>
              <a:t> 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ES" sz="1000" b="1" dirty="0">
                <a:latin typeface="Futura Std Book" panose="020B0502020204020303" pitchFamily="34" charset="0"/>
              </a:rPr>
              <a:t>Valor: </a:t>
            </a:r>
            <a:r>
              <a:rPr lang="es-ES" sz="1000" dirty="0">
                <a:latin typeface="Futura Std Book" panose="020B0502020204020303" pitchFamily="34" charset="0"/>
              </a:rPr>
              <a:t>$150.000.020 (aproximado $8.823.531 para el departamento</a:t>
            </a:r>
            <a:r>
              <a:rPr lang="es-ES" sz="1000" dirty="0" smtClean="0">
                <a:latin typeface="Futura Std Book" panose="020B0502020204020303" pitchFamily="34" charset="0"/>
              </a:rPr>
              <a:t>).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ES" sz="1000" b="1" u="sng" dirty="0">
                <a:solidFill>
                  <a:srgbClr val="6CB33F"/>
                </a:solidFill>
                <a:latin typeface="Futura Std Book" panose="020B0502020204020303" pitchFamily="34" charset="0"/>
              </a:rPr>
              <a:t>Estado: </a:t>
            </a:r>
            <a:r>
              <a:rPr lang="es-ES" sz="1000" u="sng" dirty="0">
                <a:solidFill>
                  <a:srgbClr val="6CB33F"/>
                </a:solidFill>
                <a:latin typeface="Futura Std Book" panose="020B0502020204020303" pitchFamily="34" charset="0"/>
              </a:rPr>
              <a:t>Terminado</a:t>
            </a:r>
            <a:endParaRPr lang="es-MX" sz="1000" u="sng" dirty="0">
              <a:solidFill>
                <a:srgbClr val="6CB33F"/>
              </a:solidFill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</a:rPr>
              <a:t>Avance Físico: </a:t>
            </a:r>
            <a:r>
              <a:rPr lang="es-CO" sz="1000" dirty="0">
                <a:latin typeface="Futura Std Book" panose="020B0502020204020303" pitchFamily="34" charset="0"/>
              </a:rPr>
              <a:t>100%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</a:rPr>
              <a:t>Gerencia: </a:t>
            </a:r>
            <a:r>
              <a:rPr lang="es-CO" sz="1000" dirty="0">
                <a:latin typeface="Futura Std Book" panose="020B0502020204020303" pitchFamily="34" charset="0"/>
              </a:rPr>
              <a:t>Promoción y mercadeo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</a:rPr>
              <a:t>Nota: </a:t>
            </a:r>
            <a:r>
              <a:rPr lang="es-ES" sz="1000" dirty="0">
                <a:latin typeface="Futura Std Book" panose="020B0502020204020303" pitchFamily="34" charset="0"/>
              </a:rPr>
              <a:t>Corresponde Arrendamiento, d</a:t>
            </a:r>
            <a:r>
              <a:rPr lang="es-CO" sz="1000" dirty="0">
                <a:latin typeface="Futura Std Book" panose="020B0502020204020303" pitchFamily="34" charset="0"/>
              </a:rPr>
              <a:t>diseño, montaje y desmontaje de 1 stand en área total de 50,46 metros cuadrados</a:t>
            </a:r>
            <a:r>
              <a:rPr lang="es-ES" sz="1000" dirty="0">
                <a:latin typeface="Futura Std Book" panose="020B0502020204020303" pitchFamily="34" charset="0"/>
              </a:rPr>
              <a:t>. 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</a:rPr>
              <a:t>Fecha de realización del evento: del 21 al 23 de febrero de 2018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4. FNTP-125-2018 </a:t>
            </a: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Promoción de los atractivos y productos turísticos del municipio de Santa Cruz de Lorica, Departamento de Córdoba.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Alcaldía de Santa Cruz de Lorica, Córdoba.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$ 150.227.260 (Fontur $ 120.000.000, Valor Contrapartida$ 30.227.260)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u="sng" dirty="0">
                <a:solidFill>
                  <a:srgbClr val="6CB33F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CO" sz="1000" u="sng" dirty="0">
                <a:solidFill>
                  <a:srgbClr val="6CB33F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Aprobado</a:t>
            </a:r>
            <a:endParaRPr lang="es-MX" sz="1000" u="sng" dirty="0">
              <a:solidFill>
                <a:srgbClr val="6CB33F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Avance físico: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0%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Gerencia: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Promoción y mercadeo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Nota: </a:t>
            </a:r>
            <a:r>
              <a:rPr lang="es-ES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la espera de contar con la Central de Medios para iniciar la ejecución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FNTP-237-2018 </a:t>
            </a: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Participación de la Red Turística de Pueblos Patrimonio en la Vitrina Anato 2019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ES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Proponente: </a:t>
            </a:r>
            <a:r>
              <a:rPr lang="es-ES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MinCIT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ES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Valor: </a:t>
            </a:r>
            <a:r>
              <a:rPr lang="es-ES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$150.000.020 (Fontur: $150.000.000) (aproximado $8.823.529 para el departamento).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ES" sz="1000" b="1" u="sng" dirty="0">
                <a:solidFill>
                  <a:srgbClr val="6CB33F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sz="1000" u="sng" dirty="0">
                <a:solidFill>
                  <a:srgbClr val="6CB33F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Aprobado</a:t>
            </a:r>
            <a:endParaRPr lang="es-MX" sz="1000" u="sng" dirty="0">
              <a:solidFill>
                <a:srgbClr val="6CB33F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Avance Físico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0%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Gerencia: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Promoción y mercadeo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Nota: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Corresponde Arrendamiento, diseño, montaje y desmontaje de 1 stand en área total de 50,46 metros cuadrados en la vitrina turística de Anato 2018, que se desarrollará del 27 de febrero al 1 de marzo de 2019.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6. FNTP-235-2018	Certificación y mantenimiento de la certificación bajo la NTS TS 001-1 en los centros históricos de hasta cinco pueblos patrimonio de Colombia.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Proponente: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MinCIT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Valor: $161.517.394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u="sng" dirty="0">
                <a:solidFill>
                  <a:srgbClr val="0093D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Estado: 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Pre viable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Avance físico: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0%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Gerencia: 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Competitividad y Apoyo a las Regiones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Nota</a:t>
            </a: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: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•	En el mes de enero de 2019, se dieron pre viabilidades técnica, financiera y jurídica al proyecto.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•	Se espera en el mes de febrero de 2019, presentar el proyecto a comité interno y comité directivo.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•   Realizar auditoría de certificación y seguimiento bajo la Norma Técnica Sectorial Colombiana NTS-TS 001-1 "Destino turístico - área turística. Requisito de sostenibilidad" en el área turística establecida en los centros históricos de hasta cinco pueblos patrimonio de Colombia: Santafé de Antioquia, San Juan de Girón, Villa de Guaduas, Santa Cruz de Lorica y El Socorro</a:t>
            </a:r>
            <a:r>
              <a:rPr lang="es-CO" sz="1000" dirty="0" smtClean="0">
                <a:latin typeface="Futura Std Book" panose="020B0502020204020303" pitchFamily="34" charset="0"/>
                <a:ea typeface="Times New Roman" panose="02020603050405020304" pitchFamily="18" charset="0"/>
                <a:cs typeface="Arial" panose="020B0604020202020204" pitchFamily="34" charset="0"/>
              </a:rPr>
              <a:t>.</a:t>
            </a:r>
            <a:endParaRPr lang="es-CO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0510" algn="l"/>
              </a:tabLst>
            </a:pPr>
            <a:endParaRPr lang="es-CO" sz="1000" dirty="0" smtClean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270510" algn="l"/>
              </a:tabLst>
            </a:pP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" name="24 CuadroTexto"/>
          <p:cNvSpPr txBox="1"/>
          <p:nvPr/>
        </p:nvSpPr>
        <p:spPr>
          <a:xfrm>
            <a:off x="99194" y="77843"/>
            <a:ext cx="3476878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5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65068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3</a:t>
            </a:fld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8" name="Estrella de 5 puntas 7"/>
          <p:cNvSpPr/>
          <p:nvPr/>
        </p:nvSpPr>
        <p:spPr>
          <a:xfrm>
            <a:off x="99194" y="4758009"/>
            <a:ext cx="180975" cy="171450"/>
          </a:xfrm>
          <a:prstGeom prst="star5">
            <a:avLst/>
          </a:prstGeom>
          <a:solidFill>
            <a:srgbClr val="6CB3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2293783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05685" y="483073"/>
            <a:ext cx="6106545" cy="5801784"/>
          </a:xfrm>
        </p:spPr>
        <p:txBody>
          <a:bodyPr>
            <a:noAutofit/>
          </a:bodyPr>
          <a:lstStyle/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endParaRPr lang="es-CO" sz="12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200" b="1" u="sng" dirty="0">
                <a:solidFill>
                  <a:prstClr val="black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Córdoba: todos los municipios</a:t>
            </a: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1. FNTP-027-2018 Promoción de destino Golfo de </a:t>
            </a:r>
            <a:r>
              <a:rPr lang="es-CO" sz="1000" b="1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Morrosquillo</a:t>
            </a: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 y área de influencia.  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Proponente: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Asociación de empresarios turísticos del Golfo de </a:t>
            </a:r>
            <a:r>
              <a:rPr 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Morrosquillo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– ASETUR GM.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Valor: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$189.146.625 (</a:t>
            </a:r>
            <a:r>
              <a:rPr 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$151.317.300; contrapartida $37.829.325) (aproximado $ 75.658.650,00 para el departamento)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u="sng" dirty="0">
                <a:solidFill>
                  <a:srgbClr val="6CB33F"/>
                </a:solidFill>
                <a:latin typeface="Futura Std Book" panose="020B0502020204020303" pitchFamily="34" charset="0"/>
              </a:rPr>
              <a:t>Estado:</a:t>
            </a:r>
            <a:r>
              <a:rPr lang="es-CO" sz="1000" u="sng" dirty="0">
                <a:solidFill>
                  <a:srgbClr val="6CB33F"/>
                </a:solidFill>
                <a:latin typeface="Futura Std Book" panose="020B0502020204020303" pitchFamily="34" charset="0"/>
              </a:rPr>
              <a:t> Terminado  </a:t>
            </a:r>
            <a:endParaRPr lang="es-MX" sz="1000" u="sng" dirty="0">
              <a:solidFill>
                <a:srgbClr val="6CB33F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Avance físico: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100%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Gerencia: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Promoción  y Mercadeo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Nota:</a:t>
            </a:r>
            <a:r>
              <a:rPr lang="es-MX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El proyecto cuenta con las siguientes actividades: 6 misiones comerciales a las ciudades de (Bogotá, Cali, Bucaramanga, Pereira, Cúcuta y Villavicencio).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  <a:cs typeface="Times New Roman" panose="02020603050405020304" pitchFamily="18" charset="0"/>
              </a:rPr>
              <a:t>2</a:t>
            </a: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. FNTP-129-2018 Participación en la XXXVIII Vitrina Turística de </a:t>
            </a:r>
            <a:r>
              <a:rPr lang="es-CO" sz="1000" b="1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Anato</a:t>
            </a: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 2019 de los departamentos de Valle del Cauca, Tolima, Sucre, Santander, San Andrés, Providencia y Santa Catalina, Risaralda, Quindío, Norte de Santander, Nariño, Meta, Magdalena, La Guajira, Huila, Cundinamarca, Córdoba, Cesar, Cauca, Casanare, Caldas, Boyacá, Bolívar, Bogotá, Arauca, Atlántico y Antioquia</a:t>
            </a:r>
            <a:endParaRPr lang="es-MX" sz="1000" b="1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Proponente: </a:t>
            </a:r>
            <a:r>
              <a:rPr 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MinCIT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solidFill>
                  <a:prstClr val="black"/>
                </a:solidFill>
                <a:latin typeface="Futura Std Book" panose="020B0502020204020303" pitchFamily="34" charset="0"/>
              </a:rPr>
              <a:t>Valor: 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$3.194.885.106. (</a:t>
            </a:r>
            <a:r>
              <a:rPr lang="es-CO" sz="10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Fontur</a:t>
            </a:r>
            <a:r>
              <a:rPr lang="es-CO" sz="1000" dirty="0">
                <a:solidFill>
                  <a:prstClr val="black"/>
                </a:solidFill>
                <a:latin typeface="Futura Std Book" panose="020B0502020204020303" pitchFamily="34" charset="0"/>
              </a:rPr>
              <a:t> $1.597.442.553; contrapartida $1.597.442.553) (Aproximado $ 17.870.706 para el departamento) </a:t>
            </a:r>
            <a:endParaRPr lang="es-MX" sz="10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u="sng" dirty="0" smtClean="0">
                <a:solidFill>
                  <a:srgbClr val="6CB33F"/>
                </a:solidFill>
                <a:latin typeface="Futura Std Book" panose="020B0502020204020303" pitchFamily="34" charset="0"/>
              </a:rPr>
              <a:t>Estado</a:t>
            </a:r>
            <a:r>
              <a:rPr lang="es-CO" sz="1000" b="1" u="sng" dirty="0">
                <a:solidFill>
                  <a:srgbClr val="6CB33F"/>
                </a:solidFill>
                <a:latin typeface="Futura Std Book" panose="020B0502020204020303" pitchFamily="34" charset="0"/>
              </a:rPr>
              <a:t>: </a:t>
            </a:r>
            <a:r>
              <a:rPr lang="es-CO" sz="1000" u="sng" dirty="0">
                <a:solidFill>
                  <a:srgbClr val="6CB33F"/>
                </a:solidFill>
                <a:latin typeface="Futura Std Book" panose="020B0502020204020303" pitchFamily="34" charset="0"/>
              </a:rPr>
              <a:t>Contratado</a:t>
            </a:r>
            <a:endParaRPr lang="es-MX" sz="1000" u="sng" dirty="0">
              <a:solidFill>
                <a:srgbClr val="6CB33F"/>
              </a:solidFill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>
                <a:latin typeface="Futura Std Book" panose="020B0502020204020303" pitchFamily="34" charset="0"/>
              </a:rPr>
              <a:t>Avance Físico</a:t>
            </a:r>
            <a:r>
              <a:rPr lang="es-CO" sz="1000" dirty="0">
                <a:latin typeface="Futura Std Book" panose="020B0502020204020303" pitchFamily="34" charset="0"/>
              </a:rPr>
              <a:t>: 0%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CO" sz="1000" b="1" dirty="0">
                <a:latin typeface="Futura Std Book" panose="020B0502020204020303" pitchFamily="34" charset="0"/>
              </a:rPr>
              <a:t>Línea</a:t>
            </a:r>
            <a:r>
              <a:rPr lang="es-CO" sz="1000" dirty="0">
                <a:latin typeface="Futura Std Book" panose="020B0502020204020303" pitchFamily="34" charset="0"/>
              </a:rPr>
              <a:t>: Promoción y Mercadeo 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s-MX" sz="1000" b="1" dirty="0">
                <a:latin typeface="Futura Std Book" panose="020B0502020204020303" pitchFamily="34" charset="0"/>
              </a:rPr>
              <a:t>Nota: </a:t>
            </a:r>
            <a:r>
              <a:rPr lang="es-CO" sz="1000" dirty="0">
                <a:latin typeface="Futura Std Book" panose="020B0502020204020303" pitchFamily="34" charset="0"/>
              </a:rPr>
              <a:t>El evento se llevará a cabo del 27 de febrero al 1 de marzo de 2019 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</a:rPr>
              <a:t>Se realizó contrato con Corferias para arrendamiento de área de 27 metros cuadrados para stand del departamento en la Vitrina Turística de Anato; se está en espera de firma por parte del contratista.</a:t>
            </a:r>
            <a:endParaRPr lang="es-MX" sz="1000" dirty="0">
              <a:latin typeface="Futura Std Book" panose="020B0502020204020303" pitchFamily="34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3. FNTP-206-2018: V Seminario de Formación Turística celebrado con el apoyo de la OMT 2018</a:t>
            </a:r>
            <a:endParaRPr lang="es-MX" sz="1000" b="1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Proponente: </a:t>
            </a:r>
            <a:r>
              <a:rPr lang="es-MX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Asociación Colombiana de Agencias de Viajes y Turismo – Anato </a:t>
            </a:r>
            <a:r>
              <a:rPr lang="es-MX" sz="10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Naciona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$ 167.846.407 (Fontur: $ 134.426.797; contrapartida: $33.419.610)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u="sng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Estado: </a:t>
            </a:r>
            <a:r>
              <a:rPr lang="es-CO" sz="1000" u="sng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Terminado</a:t>
            </a:r>
            <a:endParaRPr lang="es-MX" sz="1000" u="sng" dirty="0">
              <a:solidFill>
                <a:srgbClr val="0093D0"/>
              </a:solidFill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Avance Físico: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100%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Gerencia: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Competitividad </a:t>
            </a:r>
            <a:r>
              <a:rPr lang="es-MX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Apoyo a las Regiones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Nota: 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Se llevó a cabo la ejecución del V Seminario de Formación Turística en  las ciudades de  Montería, Armenia, y Cali 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Fecha Seminario en Montería: 19 de noviembre de 2018 (Hotel GHL)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Fecha Seminario en Armenia: 21 de noviembre de 2018(Hotel </a:t>
            </a:r>
            <a:r>
              <a:rPr 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Mocawa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* Fecha Seminario en Cali: 23 de noviembre de 2018 (Hotel </a:t>
            </a:r>
            <a:r>
              <a:rPr 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Spiwak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  <a:endParaRPr lang="es-MX" sz="1000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180 participantes de Agencias de Viajes y el sector turístico capacitados en e-</a:t>
            </a:r>
            <a:r>
              <a:rPr 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commerce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geolocalización online, turismo y estrategias de social media, comportamiento del consumidor turístico, innovación y anticipación de tendencias “</a:t>
            </a:r>
            <a:r>
              <a:rPr 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coolhunting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”; Human 2 human “H2H”; Dirección intergeneracional; </a:t>
            </a:r>
            <a:r>
              <a:rPr lang="es-CO" sz="10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startups</a:t>
            </a:r>
            <a:r>
              <a:rPr 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; Turismo Naranja.</a:t>
            </a:r>
          </a:p>
          <a:p>
            <a:pPr mar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endParaRPr lang="es-CO" sz="1000" dirty="0">
              <a:latin typeface="Futura Std Book" panose="020B0502020204020303" pitchFamily="34" charset="0"/>
              <a:ea typeface="Times New Roman" panose="02020603050405020304" pitchFamily="18" charset="0"/>
              <a:cs typeface="Arial" panose="020B0604020202020204" pitchFamily="34" charset="0"/>
            </a:endParaRPr>
          </a:p>
          <a:p>
            <a:pPr marL="0" lvl="0" indent="0" algn="just">
              <a:lnSpc>
                <a:spcPct val="100000"/>
              </a:lnSpc>
              <a:spcBef>
                <a:spcPts val="0"/>
              </a:spcBef>
              <a:buNone/>
              <a:tabLst>
                <a:tab pos="180340" algn="l"/>
              </a:tabLst>
            </a:pP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4" name="24 CuadroTexto"/>
          <p:cNvSpPr txBox="1"/>
          <p:nvPr/>
        </p:nvSpPr>
        <p:spPr>
          <a:xfrm>
            <a:off x="99194" y="77843"/>
            <a:ext cx="3476878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5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65068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Estrella de 5 puntas 5"/>
          <p:cNvSpPr/>
          <p:nvPr/>
        </p:nvSpPr>
        <p:spPr>
          <a:xfrm>
            <a:off x="215197" y="2252456"/>
            <a:ext cx="180975" cy="171450"/>
          </a:xfrm>
          <a:prstGeom prst="star5">
            <a:avLst/>
          </a:prstGeom>
          <a:solidFill>
            <a:srgbClr val="6CB33F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" name="Marcador de número de diapositiva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4</a:t>
            </a:fld>
            <a:endParaRPr lang="en-US"/>
          </a:p>
        </p:txBody>
      </p:sp>
      <p:sp>
        <p:nvSpPr>
          <p:cNvPr id="7" name="CuadroTexto 6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468672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Resultado de imagen para mapas cordoba con municipios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502" y="1983292"/>
            <a:ext cx="4895614" cy="574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Rectángulo 3"/>
          <p:cNvSpPr/>
          <p:nvPr/>
        </p:nvSpPr>
        <p:spPr>
          <a:xfrm>
            <a:off x="6135196" y="427054"/>
            <a:ext cx="787395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21nov18</a:t>
            </a:r>
            <a:endParaRPr lang="es-CO" sz="1000" dirty="0">
              <a:solidFill>
                <a:schemeClr val="bg1"/>
              </a:solidFill>
            </a:endParaRPr>
          </a:p>
        </p:txBody>
      </p:sp>
      <p:sp>
        <p:nvSpPr>
          <p:cNvPr id="5" name="24 CuadroTexto"/>
          <p:cNvSpPr txBox="1"/>
          <p:nvPr/>
        </p:nvSpPr>
        <p:spPr>
          <a:xfrm>
            <a:off x="99194" y="77843"/>
            <a:ext cx="3476878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2383" y="165068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28 CuadroTexto"/>
          <p:cNvSpPr txBox="1"/>
          <p:nvPr/>
        </p:nvSpPr>
        <p:spPr>
          <a:xfrm>
            <a:off x="1306894" y="850604"/>
            <a:ext cx="3984505" cy="3539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s-CO" sz="1700" b="1" dirty="0" smtClean="0">
                <a:solidFill>
                  <a:schemeClr val="accent4"/>
                </a:solidFill>
                <a:latin typeface="Futura Std Book" panose="020B0502020204020303" pitchFamily="34" charset="0"/>
              </a:rPr>
              <a:t> </a:t>
            </a:r>
            <a:r>
              <a:rPr lang="es-CO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Inversión </a:t>
            </a:r>
            <a:r>
              <a:rPr lang="en-US" sz="17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Fontur 2018-ene2019</a:t>
            </a:r>
            <a:endParaRPr lang="en-US" sz="17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23" name="CuadroTexto 22"/>
          <p:cNvSpPr txBox="1"/>
          <p:nvPr/>
        </p:nvSpPr>
        <p:spPr>
          <a:xfrm>
            <a:off x="5273111" y="1462139"/>
            <a:ext cx="163119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6CB33F"/>
              </a:buClr>
            </a:pPr>
            <a:r>
              <a:rPr lang="es-MX" sz="1200" dirty="0" smtClean="0">
                <a:latin typeface="Futura Std Book" panose="020B0502020204020303" pitchFamily="34" charset="0"/>
              </a:rPr>
              <a:t>Promoción (P)</a:t>
            </a:r>
            <a:endParaRPr lang="es-MX" sz="1200" dirty="0">
              <a:latin typeface="Futura Std Book" panose="020B0502020204020303" pitchFamily="34" charset="0"/>
            </a:endParaRPr>
          </a:p>
        </p:txBody>
      </p:sp>
      <p:sp>
        <p:nvSpPr>
          <p:cNvPr id="2" name="Elipse 1"/>
          <p:cNvSpPr/>
          <p:nvPr/>
        </p:nvSpPr>
        <p:spPr>
          <a:xfrm>
            <a:off x="2557392" y="2467860"/>
            <a:ext cx="123705" cy="145689"/>
          </a:xfrm>
          <a:prstGeom prst="ellipse">
            <a:avLst/>
          </a:prstGeom>
          <a:solidFill>
            <a:srgbClr val="0093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5" name="Elipse 24"/>
          <p:cNvSpPr/>
          <p:nvPr/>
        </p:nvSpPr>
        <p:spPr>
          <a:xfrm>
            <a:off x="2068049" y="4195584"/>
            <a:ext cx="123705" cy="145689"/>
          </a:xfrm>
          <a:prstGeom prst="ellipse">
            <a:avLst/>
          </a:prstGeom>
          <a:solidFill>
            <a:srgbClr val="0093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26" name="Elipse 25"/>
          <p:cNvSpPr/>
          <p:nvPr/>
        </p:nvSpPr>
        <p:spPr>
          <a:xfrm>
            <a:off x="2013135" y="2789174"/>
            <a:ext cx="123705" cy="145689"/>
          </a:xfrm>
          <a:prstGeom prst="ellipse">
            <a:avLst/>
          </a:prstGeom>
          <a:solidFill>
            <a:srgbClr val="0093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5" name="Elipse 34"/>
          <p:cNvSpPr/>
          <p:nvPr/>
        </p:nvSpPr>
        <p:spPr>
          <a:xfrm>
            <a:off x="2338437" y="3098117"/>
            <a:ext cx="123705" cy="145689"/>
          </a:xfrm>
          <a:prstGeom prst="ellipse">
            <a:avLst/>
          </a:prstGeom>
          <a:solidFill>
            <a:srgbClr val="6CB33F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6" name="Elipse 35"/>
          <p:cNvSpPr/>
          <p:nvPr/>
        </p:nvSpPr>
        <p:spPr>
          <a:xfrm>
            <a:off x="2137713" y="3091598"/>
            <a:ext cx="123705" cy="145689"/>
          </a:xfrm>
          <a:prstGeom prst="ellipse">
            <a:avLst/>
          </a:prstGeom>
          <a:solidFill>
            <a:srgbClr val="0093D0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5</a:t>
            </a:fld>
            <a:endParaRPr lang="en-US"/>
          </a:p>
        </p:txBody>
      </p:sp>
      <p:sp>
        <p:nvSpPr>
          <p:cNvPr id="37" name="CuadroTexto 36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15" name="Elipse 14"/>
          <p:cNvSpPr/>
          <p:nvPr/>
        </p:nvSpPr>
        <p:spPr>
          <a:xfrm>
            <a:off x="5106079" y="1258179"/>
            <a:ext cx="123705" cy="145689"/>
          </a:xfrm>
          <a:prstGeom prst="ellipse">
            <a:avLst/>
          </a:prstGeom>
          <a:solidFill>
            <a:srgbClr val="0093D0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  <p:sp>
        <p:nvSpPr>
          <p:cNvPr id="8" name="Rectángulo 7"/>
          <p:cNvSpPr/>
          <p:nvPr/>
        </p:nvSpPr>
        <p:spPr>
          <a:xfrm>
            <a:off x="5167932" y="1192525"/>
            <a:ext cx="1782860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200" dirty="0">
                <a:latin typeface="Futura Std Book" panose="020B0502020204020303" pitchFamily="34" charset="0"/>
              </a:rPr>
              <a:t>Competitividad (C)       </a:t>
            </a:r>
          </a:p>
        </p:txBody>
      </p:sp>
      <p:sp>
        <p:nvSpPr>
          <p:cNvPr id="17" name="Elipse 16"/>
          <p:cNvSpPr/>
          <p:nvPr/>
        </p:nvSpPr>
        <p:spPr>
          <a:xfrm>
            <a:off x="5117811" y="1521075"/>
            <a:ext cx="123705" cy="145689"/>
          </a:xfrm>
          <a:prstGeom prst="ellipse">
            <a:avLst/>
          </a:prstGeom>
          <a:solidFill>
            <a:srgbClr val="6CB33F"/>
          </a:solidFill>
          <a:ln w="190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69387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077" y="170282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ítulo 2"/>
          <p:cNvSpPr txBox="1">
            <a:spLocks/>
          </p:cNvSpPr>
          <p:nvPr/>
        </p:nvSpPr>
        <p:spPr>
          <a:xfrm>
            <a:off x="123825" y="710059"/>
            <a:ext cx="3727970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Contribución Parafiscal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32" name="Título 2"/>
          <p:cNvSpPr txBox="1">
            <a:spLocks/>
          </p:cNvSpPr>
          <p:nvPr/>
        </p:nvSpPr>
        <p:spPr>
          <a:xfrm>
            <a:off x="-207712" y="2579684"/>
            <a:ext cx="3727970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Programas </a:t>
            </a:r>
            <a:r>
              <a:rPr lang="es-CO" sz="2200" b="1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Fontur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pic>
        <p:nvPicPr>
          <p:cNvPr id="35" name="Picture 2" descr="Red turistica de Pueblos Patrimoni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555" y="6421976"/>
            <a:ext cx="700205" cy="9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18" name="Tabla 17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20217528"/>
              </p:ext>
            </p:extLst>
          </p:nvPr>
        </p:nvGraphicFramePr>
        <p:xfrm>
          <a:off x="1089427" y="1982075"/>
          <a:ext cx="4296639" cy="652393"/>
        </p:xfrm>
        <a:graphic>
          <a:graphicData uri="http://schemas.openxmlformats.org/drawingml/2006/table">
            <a:tbl>
              <a:tblPr/>
              <a:tblGrid>
                <a:gridCol w="1507297"/>
                <a:gridCol w="939278"/>
                <a:gridCol w="999578"/>
                <a:gridCol w="850486"/>
              </a:tblGrid>
              <a:tr h="330546"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Departamento /</a:t>
                      </a:r>
                      <a:b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Municipio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2017</a:t>
                      </a:r>
                      <a:b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ene-dic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2018</a:t>
                      </a:r>
                      <a:b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ene-dic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Variación 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65273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Córdoba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</a:t>
                      </a: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148 mlls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1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</a:t>
                      </a:r>
                      <a:r>
                        <a:rPr lang="es-MX" sz="9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148 mlls</a:t>
                      </a:r>
                      <a:endParaRPr lang="es-MX" sz="900" b="1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0%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8EA9DB"/>
                    </a:solidFill>
                  </a:tcPr>
                </a:tc>
              </a:tr>
              <a:tr h="156574">
                <a:tc>
                  <a:txBody>
                    <a:bodyPr/>
                    <a:lstStyle/>
                    <a:p>
                      <a:pPr algn="l" fontAlgn="ctr"/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Montería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136 mlls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auto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$</a:t>
                      </a:r>
                      <a:r>
                        <a:rPr lang="es-MX" sz="9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127 mlls</a:t>
                      </a:r>
                      <a:endParaRPr lang="es-MX" sz="900" b="0" i="0" u="none" strike="noStrike" dirty="0">
                        <a:solidFill>
                          <a:srgbClr val="000000"/>
                        </a:solidFill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8699" marR="8699" marT="8699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s-MX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-7%</a:t>
                      </a:r>
                    </a:p>
                  </a:txBody>
                  <a:tcPr marL="8699" marR="8699" marT="8699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21" name="Rectángulo 20"/>
          <p:cNvSpPr/>
          <p:nvPr/>
        </p:nvSpPr>
        <p:spPr>
          <a:xfrm>
            <a:off x="-86364" y="1032697"/>
            <a:ext cx="3429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latin typeface="Futura Std Book" panose="020B0502020204020303" pitchFamily="34" charset="0"/>
              </a:rPr>
              <a:t>Recaudo Nacional</a:t>
            </a:r>
          </a:p>
          <a:p>
            <a:pPr algn="ctr"/>
            <a:r>
              <a:rPr lang="es-CO" b="1" dirty="0" smtClean="0">
                <a:latin typeface="Futura Std Book" panose="020B0502020204020303" pitchFamily="34" charset="0"/>
              </a:rPr>
              <a:t> $76.418 mlls</a:t>
            </a:r>
            <a:endParaRPr lang="es-CO" b="1" dirty="0">
              <a:latin typeface="Futura Std Book" panose="020B0502020204020303" pitchFamily="34" charset="0"/>
            </a:endParaRPr>
          </a:p>
        </p:txBody>
      </p:sp>
      <p:sp>
        <p:nvSpPr>
          <p:cNvPr id="22" name="Rectángulo 21"/>
          <p:cNvSpPr/>
          <p:nvPr/>
        </p:nvSpPr>
        <p:spPr>
          <a:xfrm>
            <a:off x="3249577" y="1056866"/>
            <a:ext cx="34290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s-CO" b="1" dirty="0" smtClean="0">
                <a:latin typeface="Futura Std Book" panose="020B0502020204020303" pitchFamily="34" charset="0"/>
              </a:rPr>
              <a:t>Recaudo Departamental </a:t>
            </a:r>
          </a:p>
          <a:p>
            <a:pPr algn="ctr"/>
            <a:r>
              <a:rPr lang="es-CO" b="1" dirty="0" smtClean="0">
                <a:latin typeface="Futura Std Book" panose="020B0502020204020303" pitchFamily="34" charset="0"/>
              </a:rPr>
              <a:t> Córdoba: $148 mlls</a:t>
            </a:r>
          </a:p>
          <a:p>
            <a:pPr algn="ctr"/>
            <a:r>
              <a:rPr lang="es-CO" b="1" dirty="0" smtClean="0">
                <a:latin typeface="Futura Std Book" panose="020B0502020204020303" pitchFamily="34" charset="0"/>
              </a:rPr>
              <a:t> </a:t>
            </a:r>
            <a:r>
              <a:rPr lang="es-CO" sz="2000" b="1" dirty="0" smtClean="0">
                <a:latin typeface="Futura Std Book" panose="020B0502020204020303" pitchFamily="34" charset="0"/>
              </a:rPr>
              <a:t>0.19%</a:t>
            </a:r>
            <a:endParaRPr lang="es-CO" sz="2000" b="1" dirty="0">
              <a:latin typeface="Futura Std Book" panose="020B0502020204020303" pitchFamily="34" charset="0"/>
            </a:endParaRPr>
          </a:p>
        </p:txBody>
      </p:sp>
      <p:sp>
        <p:nvSpPr>
          <p:cNvPr id="23" name="Rectángulo 22"/>
          <p:cNvSpPr/>
          <p:nvPr/>
        </p:nvSpPr>
        <p:spPr>
          <a:xfrm>
            <a:off x="334928" y="3029004"/>
            <a:ext cx="6333059" cy="32316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CO" sz="1000" dirty="0" smtClean="0">
                <a:latin typeface="Futura Std Book" panose="020B0502020204020303" pitchFamily="34" charset="0"/>
              </a:rPr>
              <a:t>	</a:t>
            </a:r>
            <a:r>
              <a:rPr lang="es-CO" sz="1200" b="1" u="sng" dirty="0">
                <a:latin typeface="Futura Std Book" panose="020B0502020204020303" pitchFamily="34" charset="0"/>
              </a:rPr>
              <a:t> 1. Red Nacional de Puntos de Información Turística </a:t>
            </a:r>
            <a:endParaRPr lang="es-CO" sz="1200" dirty="0" smtClean="0">
              <a:latin typeface="Futura Std Book" panose="020B0502020204020303" pitchFamily="34" charset="0"/>
            </a:endParaRPr>
          </a:p>
          <a:p>
            <a:pPr algn="just"/>
            <a:r>
              <a:rPr lang="es-CO" sz="1200" dirty="0" smtClean="0">
                <a:latin typeface="Futura Std Book" panose="020B0502020204020303" pitchFamily="34" charset="0"/>
              </a:rPr>
              <a:t>	Red </a:t>
            </a:r>
            <a:r>
              <a:rPr lang="es-CO" sz="1200" dirty="0">
                <a:latin typeface="Futura Std Book" panose="020B0502020204020303" pitchFamily="34" charset="0"/>
              </a:rPr>
              <a:t>Nacional de </a:t>
            </a:r>
            <a:r>
              <a:rPr lang="es-CO" sz="1200" dirty="0" err="1" smtClean="0">
                <a:latin typeface="Futura Std Book" panose="020B0502020204020303" pitchFamily="34" charset="0"/>
              </a:rPr>
              <a:t>PIT</a:t>
            </a:r>
            <a:r>
              <a:rPr lang="es-CO" sz="1200" dirty="0" smtClean="0">
                <a:latin typeface="Futura Std Book" panose="020B0502020204020303" pitchFamily="34" charset="0"/>
              </a:rPr>
              <a:t>: </a:t>
            </a:r>
            <a:r>
              <a:rPr lang="es-CO" sz="1200" b="1" dirty="0" smtClean="0">
                <a:latin typeface="Futura Std Book" panose="020B0502020204020303" pitchFamily="34" charset="0"/>
              </a:rPr>
              <a:t>112</a:t>
            </a:r>
            <a:r>
              <a:rPr lang="es-CO" sz="1200" dirty="0" smtClean="0">
                <a:latin typeface="Futura Std Book" panose="020B0502020204020303" pitchFamily="34" charset="0"/>
              </a:rPr>
              <a:t> </a:t>
            </a:r>
            <a:r>
              <a:rPr lang="es-CO" sz="1200" dirty="0">
                <a:latin typeface="Futura Std Book" panose="020B0502020204020303" pitchFamily="34" charset="0"/>
              </a:rPr>
              <a:t>puntos instalados a nivel </a:t>
            </a:r>
            <a:r>
              <a:rPr lang="es-CO" sz="1200" dirty="0" smtClean="0">
                <a:latin typeface="Futura Std Book" panose="020B0502020204020303" pitchFamily="34" charset="0"/>
              </a:rPr>
              <a:t>nacional</a:t>
            </a:r>
          </a:p>
          <a:p>
            <a:pPr algn="just"/>
            <a:r>
              <a:rPr lang="es-CO" sz="1200" dirty="0">
                <a:latin typeface="Futura Std Book" panose="020B0502020204020303" pitchFamily="34" charset="0"/>
              </a:rPr>
              <a:t>	</a:t>
            </a:r>
            <a:r>
              <a:rPr lang="es-CO" sz="1200" dirty="0" smtClean="0">
                <a:latin typeface="Futura Std Book" panose="020B0502020204020303" pitchFamily="34" charset="0"/>
              </a:rPr>
              <a:t>Córdoba: 3 </a:t>
            </a:r>
            <a:r>
              <a:rPr lang="es-CO" sz="1200" dirty="0" err="1" smtClean="0">
                <a:latin typeface="Futura Std Book" panose="020B0502020204020303" pitchFamily="34" charset="0"/>
              </a:rPr>
              <a:t>PIT</a:t>
            </a:r>
            <a:endParaRPr lang="es-CO" sz="1200" dirty="0">
              <a:latin typeface="Futura Std Book" panose="020B0502020204020303" pitchFamily="34" charset="0"/>
            </a:endParaRPr>
          </a:p>
          <a:p>
            <a:r>
              <a:rPr lang="es-MX" sz="1000" b="1" dirty="0" smtClean="0">
                <a:latin typeface="Futura Std Book" panose="020B0502020204020303" pitchFamily="34" charset="0"/>
              </a:rPr>
              <a:t>Montería</a:t>
            </a:r>
            <a:r>
              <a:rPr lang="es-CO" sz="1000" b="1" dirty="0" smtClean="0"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(1)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Ubicación: </a:t>
            </a:r>
            <a:r>
              <a:rPr lang="es-MX" sz="1000" dirty="0" err="1">
                <a:latin typeface="Futura Std Book" panose="020B0502020204020303" pitchFamily="34" charset="0"/>
              </a:rPr>
              <a:t>PIT</a:t>
            </a:r>
            <a:r>
              <a:rPr lang="es-MX" sz="1000" dirty="0">
                <a:latin typeface="Futura Std Book" panose="020B0502020204020303" pitchFamily="34" charset="0"/>
              </a:rPr>
              <a:t> local </a:t>
            </a:r>
            <a:r>
              <a:rPr lang="es-MX" sz="1000" dirty="0" smtClean="0">
                <a:latin typeface="Futura Std Book" panose="020B0502020204020303" pitchFamily="34" charset="0"/>
              </a:rPr>
              <a:t>Aeropuerto Los Garzones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Estado del </a:t>
            </a:r>
            <a:r>
              <a:rPr lang="es-CO" sz="1000" dirty="0" err="1" smtClean="0">
                <a:latin typeface="Futura Std Book" panose="020B0502020204020303" pitchFamily="34" charset="0"/>
              </a:rPr>
              <a:t>PIT</a:t>
            </a:r>
            <a:r>
              <a:rPr lang="es-CO" sz="1000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cerrado por finalización contrato de trabajo informador(a)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Fecha de instalación: febrero </a:t>
            </a:r>
            <a:r>
              <a:rPr lang="es-CO" sz="1000" dirty="0" smtClean="0">
                <a:latin typeface="Futura Std Book" panose="020B0502020204020303" pitchFamily="34" charset="0"/>
              </a:rPr>
              <a:t>de 2013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Valor inversión: $</a:t>
            </a:r>
            <a:r>
              <a:rPr lang="es-CO" sz="1000" dirty="0" smtClean="0">
                <a:latin typeface="Futura Std Book" panose="020B0502020204020303" pitchFamily="34" charset="0"/>
              </a:rPr>
              <a:t>22 mlls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 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MX" sz="1000" b="1" dirty="0">
                <a:latin typeface="Futura Std Book" panose="020B0502020204020303" pitchFamily="34" charset="0"/>
              </a:rPr>
              <a:t>Santa Cruz de Lorica</a:t>
            </a:r>
            <a:r>
              <a:rPr lang="es-CO" sz="1000" b="1" dirty="0">
                <a:latin typeface="Futura Std Book" panose="020B0502020204020303" pitchFamily="34" charset="0"/>
              </a:rPr>
              <a:t> (1)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Ubicación: </a:t>
            </a:r>
            <a:r>
              <a:rPr lang="es-CO" sz="1000" dirty="0" err="1">
                <a:latin typeface="Futura Std Book" panose="020B0502020204020303" pitchFamily="34" charset="0"/>
              </a:rPr>
              <a:t>PIT</a:t>
            </a:r>
            <a:r>
              <a:rPr lang="es-MX" sz="1000" dirty="0">
                <a:latin typeface="Futura Std Book" panose="020B0502020204020303" pitchFamily="34" charset="0"/>
              </a:rPr>
              <a:t> local </a:t>
            </a:r>
            <a:r>
              <a:rPr lang="es-MX" sz="1000" dirty="0" smtClean="0">
                <a:latin typeface="Futura Std Book" panose="020B0502020204020303" pitchFamily="34" charset="0"/>
              </a:rPr>
              <a:t>Alcaldía Municipal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Estado del </a:t>
            </a:r>
            <a:r>
              <a:rPr lang="es-CO" sz="1000" dirty="0" err="1">
                <a:latin typeface="Futura Std Book" panose="020B0502020204020303" pitchFamily="34" charset="0"/>
              </a:rPr>
              <a:t>PIT</a:t>
            </a:r>
            <a:r>
              <a:rPr lang="es-CO" sz="1000" dirty="0">
                <a:latin typeface="Futura Std Book" panose="020B0502020204020303" pitchFamily="34" charset="0"/>
              </a:rPr>
              <a:t>: en </a:t>
            </a:r>
            <a:r>
              <a:rPr lang="es-CO" sz="1000" dirty="0" smtClean="0">
                <a:latin typeface="Futura Std Book" panose="020B0502020204020303" pitchFamily="34" charset="0"/>
              </a:rPr>
              <a:t>funcionamiento, sin novedad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Fecha de instalación: septiembre </a:t>
            </a:r>
            <a:r>
              <a:rPr lang="es-CO" sz="1000" dirty="0" smtClean="0">
                <a:latin typeface="Futura Std Book" panose="020B0502020204020303" pitchFamily="34" charset="0"/>
              </a:rPr>
              <a:t>de 2013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Valor inversión: $</a:t>
            </a:r>
            <a:r>
              <a:rPr lang="es-CO" sz="1000" dirty="0" smtClean="0">
                <a:latin typeface="Futura Std Book" panose="020B0502020204020303" pitchFamily="34" charset="0"/>
              </a:rPr>
              <a:t>22 mlls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 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b="1" dirty="0">
                <a:latin typeface="Futura Std Book" panose="020B0502020204020303" pitchFamily="34" charset="0"/>
              </a:rPr>
              <a:t>San Bernardo del Viento (1)</a:t>
            </a:r>
            <a:r>
              <a:rPr lang="es-CO" sz="1000" dirty="0">
                <a:latin typeface="Futura Std Book" panose="020B0502020204020303" pitchFamily="34" charset="0"/>
              </a:rPr>
              <a:t> (N</a:t>
            </a:r>
            <a:r>
              <a:rPr lang="es-CO" sz="1000" b="1" dirty="0">
                <a:latin typeface="Futura Std Book" panose="020B0502020204020303" pitchFamily="34" charset="0"/>
              </a:rPr>
              <a:t>uevo) 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 smtClean="0">
                <a:latin typeface="Futura Std Book" panose="020B0502020204020303" pitchFamily="34" charset="0"/>
              </a:rPr>
              <a:t>Ubicación del </a:t>
            </a:r>
            <a:r>
              <a:rPr lang="es-CO" sz="1000" dirty="0" err="1" smtClean="0">
                <a:latin typeface="Futura Std Book" panose="020B0502020204020303" pitchFamily="34" charset="0"/>
              </a:rPr>
              <a:t>PIT</a:t>
            </a:r>
            <a:r>
              <a:rPr lang="es-CO" sz="1000" dirty="0" smtClean="0">
                <a:latin typeface="Futura Std Book" panose="020B0502020204020303" pitchFamily="34" charset="0"/>
              </a:rPr>
              <a:t>: </a:t>
            </a:r>
            <a:r>
              <a:rPr lang="es-CO" sz="1000" dirty="0">
                <a:latin typeface="Futura Std Book" panose="020B0502020204020303" pitchFamily="34" charset="0"/>
              </a:rPr>
              <a:t>kilometro 7 sector la </a:t>
            </a:r>
            <a:r>
              <a:rPr lang="es-CO" sz="1000" dirty="0" smtClean="0">
                <a:latin typeface="Futura Std Book" panose="020B0502020204020303" pitchFamily="34" charset="0"/>
              </a:rPr>
              <a:t>Ye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 smtClean="0">
                <a:latin typeface="Futura Std Book" panose="020B0502020204020303" pitchFamily="34" charset="0"/>
              </a:rPr>
              <a:t>Estado </a:t>
            </a:r>
            <a:r>
              <a:rPr lang="es-CO" sz="1000" dirty="0">
                <a:latin typeface="Futura Std Book" panose="020B0502020204020303" pitchFamily="34" charset="0"/>
              </a:rPr>
              <a:t>del </a:t>
            </a:r>
            <a:r>
              <a:rPr lang="es-CO" sz="1000" dirty="0" err="1">
                <a:latin typeface="Futura Std Book" panose="020B0502020204020303" pitchFamily="34" charset="0"/>
              </a:rPr>
              <a:t>PIT</a:t>
            </a:r>
            <a:r>
              <a:rPr lang="es-CO" sz="1000" dirty="0">
                <a:latin typeface="Futura Std Book" panose="020B0502020204020303" pitchFamily="34" charset="0"/>
              </a:rPr>
              <a:t>: cerrado, a la espera de la firma del </a:t>
            </a:r>
            <a:r>
              <a:rPr lang="es-CO" sz="1000" dirty="0" smtClean="0">
                <a:latin typeface="Futura Std Book" panose="020B0502020204020303" pitchFamily="34" charset="0"/>
              </a:rPr>
              <a:t>convenio por la Alcaldía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fecha de instalación: septiembre de 2016</a:t>
            </a:r>
            <a:endParaRPr lang="es-MX" sz="1000" dirty="0">
              <a:latin typeface="Futura Std Book" panose="020B0502020204020303" pitchFamily="34" charset="0"/>
            </a:endParaRPr>
          </a:p>
          <a:p>
            <a:r>
              <a:rPr lang="es-CO" sz="1000" dirty="0">
                <a:latin typeface="Futura Std Book" panose="020B0502020204020303" pitchFamily="34" charset="0"/>
              </a:rPr>
              <a:t>valor inversión: </a:t>
            </a:r>
            <a:r>
              <a:rPr lang="es-CO" sz="1000" dirty="0" smtClean="0">
                <a:latin typeface="Futura Std Book" panose="020B0502020204020303" pitchFamily="34" charset="0"/>
              </a:rPr>
              <a:t>$28 mlls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pic>
        <p:nvPicPr>
          <p:cNvPr id="24" name="30 Imagen">
            <a:hlinkClick r:id="" action="ppaction://noaction"/>
          </p:cNvPr>
          <p:cNvPicPr>
            <a:picLocks noChangeAspect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backgroundRemoval t="0" b="100000" l="0" r="100000">
                        <a14:foregroundMark x1="53564" y1="52818" x2="53564" y2="52818"/>
                        <a14:foregroundMark x1="54582" y1="25678" x2="46232" y2="25678"/>
                        <a14:foregroundMark x1="37475" y1="39457" x2="56415" y2="39666"/>
                        <a14:foregroundMark x1="50305" y1="76827" x2="48676" y2="42797"/>
                        <a14:foregroundMark x1="15886" y1="26931" x2="15886" y2="26931"/>
                        <a14:foregroundMark x1="58248" y1="91232" x2="58248" y2="91232"/>
                        <a14:foregroundMark x1="84929" y1="76200" x2="84929" y2="76200"/>
                        <a14:foregroundMark x1="47047" y1="10021" x2="47047" y2="10021"/>
                        <a14:foregroundMark x1="31976" y1="13152" x2="31976" y2="13152"/>
                        <a14:foregroundMark x1="18737" y1="21086" x2="18737" y2="21086"/>
                        <a14:foregroundMark x1="85743" y1="25052" x2="85743" y2="25052"/>
                        <a14:foregroundMark x1="84929" y1="35699" x2="84929" y2="35699"/>
                        <a14:foregroundMark x1="89613" y1="40710" x2="89613" y2="40710"/>
                        <a14:foregroundMark x1="88187" y1="43006" x2="88187" y2="43006"/>
                        <a14:foregroundMark x1="90835" y1="41754" x2="90835" y2="41754"/>
                        <a14:foregroundMark x1="82892" y1="32359" x2="82892" y2="32359"/>
                        <a14:foregroundMark x1="79633" y1="25261" x2="79633" y2="25261"/>
                        <a14:foregroundMark x1="74134" y1="15658" x2="74134" y2="15658"/>
                        <a14:foregroundMark x1="72098" y1="16701" x2="72098" y2="16701"/>
                        <a14:foregroundMark x1="62933" y1="8977" x2="62933" y2="8977"/>
                        <a14:foregroundMark x1="65988" y1="12526" x2="65988" y2="12526"/>
                        <a14:foregroundMark x1="68635" y1="15866" x2="68635" y2="15866"/>
                        <a14:foregroundMark x1="55193" y1="12317" x2="55193" y2="12317"/>
                        <a14:foregroundMark x1="45214" y1="9395" x2="45214" y2="9395"/>
                        <a14:foregroundMark x1="42770" y1="11065" x2="42770" y2="11065"/>
                        <a14:foregroundMark x1="36456" y1="11900" x2="36456" y2="11900"/>
                        <a14:foregroundMark x1="22200" y1="16075" x2="22200" y2="16075"/>
                        <a14:foregroundMark x1="9165" y1="36326" x2="11609" y2="29228"/>
                        <a14:foregroundMark x1="10183" y1="43424" x2="12220" y2="37787"/>
                        <a14:foregroundMark x1="14257" y1="28392" x2="21385" y2="21294"/>
                        <a14:foregroundMark x1="25255" y1="18998" x2="35031" y2="13570"/>
                        <a14:foregroundMark x1="78615" y1="82046" x2="87984" y2="68894"/>
                        <a14:foregroundMark x1="68432" y1="88935" x2="76986" y2="83925"/>
                        <a14:foregroundMark x1="57230" y1="92693" x2="65784" y2="90188"/>
                        <a14:foregroundMark x1="46843" y1="92276" x2="55193" y2="92067"/>
                        <a14:foregroundMark x1="44807" y1="88309" x2="44807" y2="88309"/>
                        <a14:foregroundMark x1="15071" y1="74739" x2="15071" y2="74739"/>
                        <a14:foregroundMark x1="12831" y1="71399" x2="24236" y2="81420"/>
                        <a14:foregroundMark x1="14868" y1="68894" x2="11405" y2="70772"/>
                        <a14:foregroundMark x1="26884" y1="84760" x2="35234" y2="87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280" y="3015278"/>
            <a:ext cx="460356" cy="4710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" name="Imagen 24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r="28375" b="56686"/>
          <a:stretch/>
        </p:blipFill>
        <p:spPr>
          <a:xfrm>
            <a:off x="419354" y="7989152"/>
            <a:ext cx="1092918" cy="419938"/>
          </a:xfrm>
          <a:prstGeom prst="rect">
            <a:avLst/>
          </a:prstGeom>
        </p:spPr>
      </p:pic>
      <p:sp>
        <p:nvSpPr>
          <p:cNvPr id="27" name="Rectángulo 26"/>
          <p:cNvSpPr/>
          <p:nvPr/>
        </p:nvSpPr>
        <p:spPr>
          <a:xfrm>
            <a:off x="1576254" y="7598957"/>
            <a:ext cx="4800458" cy="13849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" sz="1200" b="1" u="sng" dirty="0" smtClean="0">
                <a:latin typeface="Futura Std Book" panose="020B0502020204020303" pitchFamily="34" charset="0"/>
              </a:rPr>
              <a:t>3. Tarjeta Red </a:t>
            </a:r>
            <a:r>
              <a:rPr lang="es-ES" sz="1200" b="1" u="sng" dirty="0">
                <a:latin typeface="Futura Std Book" panose="020B0502020204020303" pitchFamily="34" charset="0"/>
              </a:rPr>
              <a:t>Turística de Pueblos Patrimonio</a:t>
            </a:r>
          </a:p>
          <a:p>
            <a:pPr marL="171450" indent="-171450">
              <a:buFont typeface="Wingdings" panose="05000000000000000000" pitchFamily="2" charset="2"/>
              <a:buChar char="ü"/>
            </a:pPr>
            <a:r>
              <a:rPr lang="es-ES" sz="1200" b="1" dirty="0" smtClean="0">
                <a:latin typeface="Futura Std Book" panose="020B0502020204020303" pitchFamily="34" charset="0"/>
              </a:rPr>
              <a:t>Aliados</a:t>
            </a:r>
            <a:r>
              <a:rPr lang="es-ES" sz="1200" dirty="0" smtClean="0">
                <a:latin typeface="Futura Std Book" panose="020B0502020204020303" pitchFamily="34" charset="0"/>
              </a:rPr>
              <a:t>, empresas aliadas que ofrecen beneficios</a:t>
            </a:r>
          </a:p>
          <a:p>
            <a:r>
              <a:rPr lang="es-ES" sz="1200" dirty="0" smtClean="0">
                <a:latin typeface="Futura Std Book" panose="020B0502020204020303" pitchFamily="34" charset="0"/>
              </a:rPr>
              <a:t>     Nacional: 985</a:t>
            </a:r>
          </a:p>
          <a:p>
            <a:r>
              <a:rPr lang="es-ES" sz="1200" dirty="0" smtClean="0">
                <a:latin typeface="Futura Std Book" panose="020B0502020204020303" pitchFamily="34" charset="0"/>
              </a:rPr>
              <a:t>     Córdoba: 8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ES" sz="1200" b="1" dirty="0" smtClean="0">
                <a:latin typeface="Futura Std Book" panose="020B0502020204020303" pitchFamily="34" charset="0"/>
              </a:rPr>
              <a:t>Jóvenes</a:t>
            </a:r>
            <a:r>
              <a:rPr lang="es-ES" sz="1200" dirty="0" smtClean="0">
                <a:latin typeface="Futura Std Book" panose="020B0502020204020303" pitchFamily="34" charset="0"/>
              </a:rPr>
              <a:t> inscritos beneficiarios del programa Tarjeta Joven</a:t>
            </a:r>
            <a:endParaRPr lang="es-CO" sz="1200" dirty="0" smtClean="0"/>
          </a:p>
          <a:p>
            <a:pPr algn="just"/>
            <a:r>
              <a:rPr lang="es-ES" sz="1200" dirty="0" smtClean="0">
                <a:latin typeface="Futura Std Book" panose="020B0502020204020303" pitchFamily="34" charset="0"/>
              </a:rPr>
              <a:t>     Nacional: 262.903 </a:t>
            </a:r>
          </a:p>
          <a:p>
            <a:pPr algn="just"/>
            <a:r>
              <a:rPr lang="es-ES" sz="1200" dirty="0" smtClean="0">
                <a:latin typeface="Futura Std Book" panose="020B0502020204020303" pitchFamily="34" charset="0"/>
              </a:rPr>
              <a:t>     Córdoba: 2.467</a:t>
            </a:r>
            <a:endParaRPr lang="es-ES" sz="1200" dirty="0">
              <a:latin typeface="Futura Std Book" panose="020B0502020204020303" pitchFamily="34" charset="0"/>
            </a:endParaRPr>
          </a:p>
        </p:txBody>
      </p:sp>
      <p:sp>
        <p:nvSpPr>
          <p:cNvPr id="2" name="Rectángulo 1"/>
          <p:cNvSpPr/>
          <p:nvPr/>
        </p:nvSpPr>
        <p:spPr>
          <a:xfrm>
            <a:off x="1545368" y="6421976"/>
            <a:ext cx="4862229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s-ES" sz="1200" b="1" u="sng" dirty="0" smtClean="0">
                <a:latin typeface="Futura Std Book" panose="020B0502020204020303" pitchFamily="34" charset="0"/>
              </a:rPr>
              <a:t>2. Red Turística de Pueblos Patrimonio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n-US" sz="1200" dirty="0" smtClean="0">
                <a:latin typeface="Futura Std Book" panose="020B0502020204020303" pitchFamily="34" charset="0"/>
              </a:rPr>
              <a:t>Inversion </a:t>
            </a:r>
            <a:r>
              <a:rPr lang="es-419" sz="1200" dirty="0">
                <a:latin typeface="Futura Std Book" panose="020B0502020204020303" pitchFamily="34" charset="0"/>
              </a:rPr>
              <a:t>nacional</a:t>
            </a:r>
            <a:r>
              <a:rPr lang="en-US" sz="1200" dirty="0">
                <a:latin typeface="Futura Std Book" panose="020B0502020204020303" pitchFamily="34" charset="0"/>
              </a:rPr>
              <a:t> Red </a:t>
            </a:r>
            <a:r>
              <a:rPr lang="es-CO" sz="1200" dirty="0">
                <a:latin typeface="Futura Std Book" panose="020B0502020204020303" pitchFamily="34" charset="0"/>
              </a:rPr>
              <a:t>Turística</a:t>
            </a:r>
            <a:r>
              <a:rPr lang="en-US" sz="1200" dirty="0">
                <a:latin typeface="Futura Std Book" panose="020B0502020204020303" pitchFamily="34" charset="0"/>
              </a:rPr>
              <a:t> de Pueblos </a:t>
            </a:r>
            <a:r>
              <a:rPr lang="es-CO" sz="1200" dirty="0">
                <a:latin typeface="Futura Std Book" panose="020B0502020204020303" pitchFamily="34" charset="0"/>
              </a:rPr>
              <a:t>Patrimonio: </a:t>
            </a:r>
            <a:r>
              <a:rPr lang="en-US" sz="1200" dirty="0">
                <a:latin typeface="Futura Std Book" panose="020B0502020204020303" pitchFamily="34" charset="0"/>
              </a:rPr>
              <a:t>jun2010–31ene2019 </a:t>
            </a:r>
          </a:p>
          <a:p>
            <a:pPr algn="just"/>
            <a:r>
              <a:rPr lang="en-US" sz="1200" dirty="0">
                <a:latin typeface="Futura Std Book" panose="020B0502020204020303" pitchFamily="34" charset="0"/>
              </a:rPr>
              <a:t> </a:t>
            </a:r>
            <a:r>
              <a:rPr lang="en-US" sz="1200" dirty="0" smtClean="0">
                <a:latin typeface="Futura Std Book" panose="020B0502020204020303" pitchFamily="34" charset="0"/>
              </a:rPr>
              <a:t>  $</a:t>
            </a:r>
            <a:r>
              <a:rPr lang="en-US" sz="1200" dirty="0">
                <a:latin typeface="Futura Std Book" panose="020B0502020204020303" pitchFamily="34" charset="0"/>
              </a:rPr>
              <a:t>76.868 </a:t>
            </a:r>
            <a:r>
              <a:rPr lang="es-CO" sz="1200" dirty="0">
                <a:latin typeface="Futura Std Book" panose="020B0502020204020303" pitchFamily="34" charset="0"/>
              </a:rPr>
              <a:t>mlls</a:t>
            </a:r>
            <a:r>
              <a:rPr lang="en-US" sz="1200" dirty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ES" sz="1200" dirty="0" smtClean="0">
                <a:latin typeface="Futura Std Book" panose="020B0502020204020303" pitchFamily="34" charset="0"/>
              </a:rPr>
              <a:t>Santa </a:t>
            </a:r>
            <a:r>
              <a:rPr lang="es-ES" sz="1200" dirty="0">
                <a:latin typeface="Futura Std Book" panose="020B0502020204020303" pitchFamily="34" charset="0"/>
              </a:rPr>
              <a:t>Cruz de Lorica: $1.764 mlls</a:t>
            </a:r>
            <a:r>
              <a:rPr lang="es-ES" sz="1200" dirty="0" smtClean="0">
                <a:latin typeface="Futura Std Book" panose="020B0502020204020303" pitchFamily="34" charset="0"/>
              </a:rPr>
              <a:t>.</a:t>
            </a:r>
            <a:endParaRPr lang="es-ES" sz="1200" dirty="0">
              <a:latin typeface="Futura Std Book" panose="020B0502020204020303" pitchFamily="34" charset="0"/>
            </a:endParaRPr>
          </a:p>
        </p:txBody>
      </p:sp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6</a:t>
            </a:fld>
            <a:endParaRPr lang="en-US"/>
          </a:p>
        </p:txBody>
      </p:sp>
      <p:sp>
        <p:nvSpPr>
          <p:cNvPr id="15" name="24 CuadroTexto"/>
          <p:cNvSpPr txBox="1"/>
          <p:nvPr/>
        </p:nvSpPr>
        <p:spPr>
          <a:xfrm>
            <a:off x="56919" y="56253"/>
            <a:ext cx="2910706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sp>
        <p:nvSpPr>
          <p:cNvPr id="16" name="CuadroTexto 15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898534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Rectángulo 106"/>
          <p:cNvSpPr/>
          <p:nvPr/>
        </p:nvSpPr>
        <p:spPr>
          <a:xfrm>
            <a:off x="133119" y="652381"/>
            <a:ext cx="6392570" cy="85561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28600" lvl="0" indent="-228600">
              <a:buAutoNum type="arabicPeriod"/>
            </a:pPr>
            <a:endParaRPr lang="es-CO" sz="1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  <a:p>
            <a:pPr marL="228600" lvl="0" indent="-228600">
              <a:buAutoNum type="arabicPeriod"/>
            </a:pPr>
            <a:r>
              <a:rPr lang="es-CO" sz="1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Plan </a:t>
            </a:r>
            <a:r>
              <a:rPr lang="es-CO" sz="1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sectorial de turismo 2018-2022 “</a:t>
            </a:r>
            <a:r>
              <a:rPr lang="es-CO" sz="1000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Por un Turismo que construye País</a:t>
            </a:r>
            <a:r>
              <a:rPr lang="es-CO" sz="1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” </a:t>
            </a:r>
            <a:endParaRPr lang="es-CO" sz="1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  <a:p>
            <a:pPr marL="228600" lvl="0" indent="-228600">
              <a:buAutoNum type="arabicPeriod"/>
            </a:pPr>
            <a:endParaRPr lang="es-CO" sz="1000" dirty="0">
              <a:latin typeface="Futura Std Book" panose="020B0502020204020303" pitchFamily="34" charset="0"/>
            </a:endParaRPr>
          </a:p>
          <a:p>
            <a:pPr marL="228600" lvl="0" indent="-228600">
              <a:buAutoNum type="arabicPeriod"/>
            </a:pPr>
            <a:endParaRPr lang="es-CO" sz="1000" dirty="0" smtClean="0">
              <a:latin typeface="Futura Std Book" panose="020B0502020204020303" pitchFamily="34" charset="0"/>
            </a:endParaRPr>
          </a:p>
          <a:p>
            <a:pPr marL="228600" lvl="0" indent="-228600">
              <a:buAutoNum type="arabicPeriod"/>
            </a:pPr>
            <a:endParaRPr lang="es-CO" sz="1000" dirty="0">
              <a:latin typeface="Futura Std Book" panose="020B0502020204020303" pitchFamily="34" charset="0"/>
            </a:endParaRPr>
          </a:p>
          <a:p>
            <a:pPr marL="228600" lvl="0" indent="-228600">
              <a:buAutoNum type="arabicPeriod"/>
            </a:pPr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/>
            <a:endParaRPr lang="es-CO" sz="1000" dirty="0">
              <a:latin typeface="Futura Std Book" panose="020B0502020204020303" pitchFamily="34" charset="0"/>
            </a:endParaRPr>
          </a:p>
          <a:p>
            <a:pPr lvl="0"/>
            <a:endParaRPr lang="es-CO" sz="1000" dirty="0" smtClean="0">
              <a:latin typeface="Futura Std Book" panose="020B0502020204020303" pitchFamily="34" charset="0"/>
            </a:endParaRPr>
          </a:p>
          <a:p>
            <a:pPr lvl="0" algn="just"/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2. </a:t>
            </a:r>
            <a:r>
              <a:rPr lang="es-CO" sz="1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Corredores Turísticos - Estrategia </a:t>
            </a:r>
            <a:r>
              <a:rPr lang="es-CO" sz="1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Nacional </a:t>
            </a:r>
            <a:r>
              <a:rPr lang="es-CO" sz="1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del </a:t>
            </a:r>
            <a:r>
              <a:rPr lang="es-CO" sz="1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Corredor Golfo de </a:t>
            </a:r>
            <a:r>
              <a:rPr lang="es-CO" sz="1000" u="sng" dirty="0" err="1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Morrosquillo</a:t>
            </a:r>
            <a:r>
              <a:rPr lang="es-CO" sz="1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 y </a:t>
            </a:r>
            <a:r>
              <a:rPr lang="es-CO" sz="1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Sabana</a:t>
            </a:r>
          </a:p>
          <a:p>
            <a:pPr lvl="0" algn="just"/>
            <a:r>
              <a:rPr lang="es-CO" sz="1000" u="sng" dirty="0" smtClean="0">
                <a:latin typeface="Futura Std Book" panose="020B0502020204020303" pitchFamily="34" charset="0"/>
              </a:rPr>
              <a:t>También </a:t>
            </a:r>
            <a:r>
              <a:rPr lang="es-CO" sz="1000" u="sng" dirty="0">
                <a:latin typeface="Futura Std Book" panose="020B0502020204020303" pitchFamily="34" charset="0"/>
              </a:rPr>
              <a:t>impacta </a:t>
            </a:r>
            <a:r>
              <a:rPr lang="es-MX" sz="1000" u="sng" dirty="0" smtClean="0">
                <a:latin typeface="Futura Std Book" panose="020B0502020204020303" pitchFamily="34" charset="0"/>
              </a:rPr>
              <a:t>Córdoba</a:t>
            </a:r>
            <a:endParaRPr lang="es-CO" sz="1000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CO" sz="1000" dirty="0" smtClean="0">
                <a:latin typeface="Futura Std Book" panose="020B0502020204020303" pitchFamily="34" charset="0"/>
              </a:rPr>
              <a:t>FNTP-068-2017 Actualización del inventario turístico de los municipios que conforman los 12 corredores turísticos.</a:t>
            </a:r>
            <a:r>
              <a:rPr lang="es-MX" sz="1000" dirty="0" smtClean="0">
                <a:latin typeface="Futura Std Book" panose="020B0502020204020303" pitchFamily="34" charset="0"/>
              </a:rPr>
              <a:t> </a:t>
            </a:r>
            <a:r>
              <a:rPr lang="es-CO" sz="1000" dirty="0" smtClean="0">
                <a:latin typeface="Futura Std Book" panose="020B0502020204020303" pitchFamily="34" charset="0"/>
              </a:rPr>
              <a:t>Proponente: MinCIT</a:t>
            </a:r>
            <a:r>
              <a:rPr lang="es-MX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 smtClean="0">
                <a:latin typeface="Futura Std Book" panose="020B0502020204020303" pitchFamily="34" charset="0"/>
              </a:rPr>
              <a:t>Valor: $3.272.379117. Estado: en ejecución.</a:t>
            </a:r>
            <a:endParaRPr lang="es-MX" sz="1000" u="sng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ES_tradnl" sz="1000" dirty="0" smtClean="0">
                <a:latin typeface="Futura Std Book" panose="020B0502020204020303" pitchFamily="34" charset="0"/>
              </a:rPr>
              <a:t>FNTP-049-2017 Asistencia técnica de soporte y mejoramiento a 113 instituciones educativas que forman parte del programa Colegios Amigos del Turismo. (Santa Cruz de Lorica: Institución Educativa </a:t>
            </a:r>
            <a:r>
              <a:rPr lang="es-ES_tradnl" sz="1000" dirty="0" err="1" smtClean="0">
                <a:latin typeface="Futura Std Book" panose="020B0502020204020303" pitchFamily="34" charset="0"/>
              </a:rPr>
              <a:t>Lácides</a:t>
            </a:r>
            <a:r>
              <a:rPr lang="es-ES_tradnl" sz="1000" dirty="0" smtClean="0">
                <a:latin typeface="Futura Std Book" panose="020B0502020204020303" pitchFamily="34" charset="0"/>
              </a:rPr>
              <a:t> C. </a:t>
            </a:r>
            <a:r>
              <a:rPr lang="es-ES_tradnl" sz="1000" dirty="0" err="1" smtClean="0">
                <a:latin typeface="Futura Std Book" panose="020B0502020204020303" pitchFamily="34" charset="0"/>
              </a:rPr>
              <a:t>Bersal</a:t>
            </a:r>
            <a:r>
              <a:rPr lang="es-ES_tradnl" sz="1000" dirty="0" smtClean="0">
                <a:latin typeface="Futura Std Book" panose="020B0502020204020303" pitchFamily="34" charset="0"/>
              </a:rPr>
              <a:t>). Proponente: MinCIT</a:t>
            </a:r>
            <a:r>
              <a:rPr lang="es-MX" sz="1000" dirty="0" smtClean="0">
                <a:latin typeface="Futura Std Book" panose="020B0502020204020303" pitchFamily="34" charset="0"/>
              </a:rPr>
              <a:t>. Valor $1.121.730.956. Terminado.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CO" sz="1000" dirty="0" smtClean="0">
                <a:latin typeface="Futura Std Book" panose="020B0502020204020303" pitchFamily="34" charset="0"/>
              </a:rPr>
              <a:t>FNTP-056-2017 </a:t>
            </a:r>
            <a:r>
              <a:rPr lang="es-CO" sz="1000" dirty="0">
                <a:latin typeface="Futura Std Book" panose="020B0502020204020303" pitchFamily="34" charset="0"/>
              </a:rPr>
              <a:t>Guiones temáticos, descriptivos e interpretativos a partir de los productos de alto valor de los 12 corredores turísticos. Proponente: MinCIT. Valor total: $477.012.291</a:t>
            </a:r>
            <a:r>
              <a:rPr lang="es-MX" sz="1000" dirty="0" smtClean="0">
                <a:latin typeface="Futura Std Book" panose="020B0502020204020303" pitchFamily="34" charset="0"/>
              </a:rPr>
              <a:t>. En ejecución.</a:t>
            </a:r>
          </a:p>
          <a:p>
            <a:pPr marL="171450" indent="-171450" algn="just">
              <a:buFont typeface="Wingdings" panose="05000000000000000000" pitchFamily="2" charset="2"/>
              <a:buChar char="ü"/>
            </a:pPr>
            <a:r>
              <a:rPr lang="es-CO" sz="1000" dirty="0">
                <a:latin typeface="Futura Std Book" panose="020B0502020204020303" pitchFamily="34" charset="0"/>
              </a:rPr>
              <a:t>FNTP-138-2017 Implementación de la norma NTS-TS-001-1 "Destino turístico - Área turística. Requisitos de sostenibilidad", en los centros históricos de cinco Pueblos Patrimonio de Colombia: (Santa Cruz de Lorica y Montería)</a:t>
            </a:r>
            <a:r>
              <a:rPr lang="es-MX" sz="1000" dirty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Proponente: MinCIT</a:t>
            </a:r>
            <a:r>
              <a:rPr lang="es-MX" sz="1000" dirty="0">
                <a:latin typeface="Futura Std Book" panose="020B0502020204020303" pitchFamily="34" charset="0"/>
              </a:rPr>
              <a:t>. </a:t>
            </a:r>
            <a:r>
              <a:rPr lang="es-CO" sz="1000" dirty="0" smtClean="0">
                <a:latin typeface="Futura Std Book" panose="020B0502020204020303" pitchFamily="34" charset="0"/>
              </a:rPr>
              <a:t>Valor: </a:t>
            </a:r>
            <a:r>
              <a:rPr lang="es-CO" sz="1000" dirty="0">
                <a:latin typeface="Futura Std Book" panose="020B0502020204020303" pitchFamily="34" charset="0"/>
              </a:rPr>
              <a:t>$807.447.700 (aproximado $161.489.540 para el departamento). En ejecución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  <a:endParaRPr lang="es-MX" sz="1000" u="sng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 </a:t>
            </a:r>
            <a:endParaRPr lang="es-MX" sz="1000" dirty="0">
              <a:latin typeface="Futura Std Book" panose="020B0502020204020303" pitchFamily="34" charset="0"/>
            </a:endParaRPr>
          </a:p>
          <a:p>
            <a:pPr lvl="0" algn="just"/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3. </a:t>
            </a:r>
            <a:r>
              <a:rPr lang="es-CO" sz="1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Política Local: </a:t>
            </a:r>
          </a:p>
          <a:p>
            <a:pPr lvl="0" algn="just"/>
            <a:r>
              <a:rPr lang="es-CO" sz="1000" dirty="0" smtClean="0">
                <a:latin typeface="Futura Std Book" panose="020B0502020204020303" pitchFamily="34" charset="0"/>
              </a:rPr>
              <a:t>Plan </a:t>
            </a:r>
            <a:r>
              <a:rPr lang="es-CO" sz="1000" dirty="0">
                <a:latin typeface="Futura Std Book" panose="020B0502020204020303" pitchFamily="34" charset="0"/>
              </a:rPr>
              <a:t>de Desarrollo Departamental, </a:t>
            </a:r>
            <a:r>
              <a:rPr lang="es-CO" sz="1000" dirty="0" smtClean="0">
                <a:latin typeface="Futura Std Book" panose="020B0502020204020303" pitchFamily="34" charset="0"/>
              </a:rPr>
              <a:t>denominado “</a:t>
            </a:r>
            <a:r>
              <a:rPr lang="es-CO" sz="1000" i="1" dirty="0" smtClean="0">
                <a:latin typeface="Futura Std Book" panose="020B0502020204020303" pitchFamily="34" charset="0"/>
              </a:rPr>
              <a:t>Unidos </a:t>
            </a:r>
            <a:r>
              <a:rPr lang="es-CO" sz="1000" i="1" dirty="0">
                <a:latin typeface="Futura Std Book" panose="020B0502020204020303" pitchFamily="34" charset="0"/>
              </a:rPr>
              <a:t>por Córdoba</a:t>
            </a:r>
            <a:r>
              <a:rPr lang="es-CO" sz="1000" dirty="0" smtClean="0">
                <a:latin typeface="Futura Std Book" panose="020B0502020204020303" pitchFamily="34" charset="0"/>
              </a:rPr>
              <a:t>”, vigencia 2016-2019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>
                <a:latin typeface="Futura Std Book" panose="020B0502020204020303" pitchFamily="34" charset="0"/>
              </a:rPr>
              <a:t>La línea </a:t>
            </a:r>
            <a:r>
              <a:rPr lang="es-CO" sz="1000" dirty="0" smtClean="0">
                <a:latin typeface="Futura Std Book" panose="020B0502020204020303" pitchFamily="34" charset="0"/>
              </a:rPr>
              <a:t>estratégica</a:t>
            </a:r>
            <a:r>
              <a:rPr lang="es-CO" sz="1000" b="1" dirty="0" smtClean="0"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- </a:t>
            </a:r>
            <a:r>
              <a:rPr lang="es-CO" sz="1000" i="1" dirty="0">
                <a:latin typeface="Futura Std Book" panose="020B0502020204020303" pitchFamily="34" charset="0"/>
              </a:rPr>
              <a:t>Competitividad e infraestructura </a:t>
            </a:r>
            <a:r>
              <a:rPr lang="es-CO" sz="1000" i="1" dirty="0" smtClean="0">
                <a:latin typeface="Futura Std Book" panose="020B0502020204020303" pitchFamily="34" charset="0"/>
              </a:rPr>
              <a:t>estratégica.</a:t>
            </a:r>
            <a:endParaRPr lang="es-MX" sz="1000" dirty="0">
              <a:latin typeface="Futura Std Book" panose="020B0502020204020303" pitchFamily="34" charset="0"/>
            </a:endParaRPr>
          </a:p>
          <a:p>
            <a:pPr algn="just"/>
            <a:endParaRPr lang="es-CO" sz="1000" dirty="0" smtClean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 smtClean="0">
                <a:latin typeface="Futura Std Book" panose="020B0502020204020303" pitchFamily="34" charset="0"/>
              </a:rPr>
              <a:t>Plan </a:t>
            </a:r>
            <a:r>
              <a:rPr lang="es-CO" sz="1000" dirty="0">
                <a:latin typeface="Futura Std Book" panose="020B0502020204020303" pitchFamily="34" charset="0"/>
              </a:rPr>
              <a:t>de Desarrollo Turístico </a:t>
            </a:r>
            <a:r>
              <a:rPr lang="es-CO" sz="1000" dirty="0" smtClean="0">
                <a:latin typeface="Futura Std Book" panose="020B0502020204020303" pitchFamily="34" charset="0"/>
              </a:rPr>
              <a:t>Departamental: No cuenta.</a:t>
            </a:r>
          </a:p>
          <a:p>
            <a:pPr algn="just"/>
            <a:endParaRPr lang="es-CO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4. </a:t>
            </a:r>
            <a:r>
              <a:rPr lang="es-CO" sz="1000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Talleres Construyendo País</a:t>
            </a:r>
          </a:p>
          <a:p>
            <a:pPr algn="just"/>
            <a:r>
              <a:rPr lang="es-CO" sz="1000" dirty="0" smtClean="0">
                <a:latin typeface="Futura Std Book" panose="020B0502020204020303" pitchFamily="34" charset="0"/>
              </a:rPr>
              <a:t>27oct2018: no hubo compromisos para </a:t>
            </a:r>
            <a:r>
              <a:rPr lang="es-CO" sz="1000" dirty="0" err="1" smtClean="0">
                <a:latin typeface="Futura Std Book" panose="020B0502020204020303" pitchFamily="34" charset="0"/>
              </a:rPr>
              <a:t>Fontur</a:t>
            </a:r>
            <a:r>
              <a:rPr lang="es-CO" sz="1000" dirty="0" smtClean="0">
                <a:latin typeface="Futura Std Book" panose="020B0502020204020303" pitchFamily="34" charset="0"/>
              </a:rPr>
              <a:t>.</a:t>
            </a:r>
            <a:endParaRPr lang="es-MX" sz="900" dirty="0">
              <a:latin typeface="Futura Std Book" panose="020B0502020204020303" pitchFamily="34" charset="0"/>
            </a:endParaRPr>
          </a:p>
        </p:txBody>
      </p:sp>
      <p:pic>
        <p:nvPicPr>
          <p:cNvPr id="26" name="Picture 2" descr="G:\Ministerio CIT\Trabajo MinCIT 2017 - 2018\PNG\Logos\Fontur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4077" y="170282"/>
            <a:ext cx="1796472" cy="379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Título 2"/>
          <p:cNvSpPr txBox="1">
            <a:spLocks/>
          </p:cNvSpPr>
          <p:nvPr/>
        </p:nvSpPr>
        <p:spPr>
          <a:xfrm>
            <a:off x="-302422" y="520156"/>
            <a:ext cx="3727970" cy="336977"/>
          </a:xfrm>
          <a:prstGeom prst="rect">
            <a:avLst/>
          </a:prstGeom>
          <a:ln>
            <a:noFill/>
          </a:ln>
        </p:spPr>
        <p:txBody>
          <a:bodyPr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s-CO" sz="2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Políticas de Turismo</a:t>
            </a:r>
            <a:endParaRPr lang="es-CO" sz="2200" b="1" dirty="0">
              <a:solidFill>
                <a:srgbClr val="FFC42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  <p:graphicFrame>
        <p:nvGraphicFramePr>
          <p:cNvPr id="2" name="Tabla 1"/>
          <p:cNvGraphicFramePr>
            <a:graphicFrameLocks noGrp="1"/>
          </p:cNvGraphicFramePr>
          <p:nvPr>
            <p:extLst/>
          </p:nvPr>
        </p:nvGraphicFramePr>
        <p:xfrm>
          <a:off x="372893" y="1076730"/>
          <a:ext cx="6017273" cy="3995020"/>
        </p:xfrm>
        <a:graphic>
          <a:graphicData uri="http://schemas.openxmlformats.org/drawingml/2006/table">
            <a:tbl>
              <a:tblPr firstRow="1" firstCol="1" bandRow="1">
                <a:tableStyleId>{5A111915-BE36-4E01-A7E5-04B1672EAD32}</a:tableStyleId>
              </a:tblPr>
              <a:tblGrid>
                <a:gridCol w="2061963"/>
                <a:gridCol w="2254102"/>
                <a:gridCol w="1701208"/>
              </a:tblGrid>
              <a:tr h="128940">
                <a:tc gridSpan="3">
                  <a:txBody>
                    <a:bodyPr/>
                    <a:lstStyle/>
                    <a:p>
                      <a:pPr marL="457200" algn="ctr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900" b="1" dirty="0" smtClean="0">
                          <a:effectLst/>
                          <a:latin typeface="Futura Std Book" panose="020B0502020204020303" pitchFamily="34" charset="0"/>
                          <a:ea typeface="+mn-ea"/>
                          <a:cs typeface="+mn-cs"/>
                        </a:rPr>
                        <a:t>CÓRDOBA</a:t>
                      </a:r>
                      <a:endParaRPr lang="es-MX" sz="900" b="1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s-MX"/>
                    </a:p>
                  </a:txBody>
                  <a:tcPr/>
                </a:tc>
              </a:tr>
              <a:tr h="386821">
                <a:tc>
                  <a:txBody>
                    <a:bodyPr/>
                    <a:lstStyle/>
                    <a:p>
                      <a:pPr marL="0"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dirty="0" smtClean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PILAR </a:t>
                      </a:r>
                      <a:r>
                        <a:rPr lang="es-CO" sz="900" dirty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PLAN </a:t>
                      </a:r>
                      <a:r>
                        <a:rPr lang="es-CO" sz="900" dirty="0" smtClean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SECTORIAL</a:t>
                      </a:r>
                      <a:endParaRPr lang="es-MX" sz="900" dirty="0">
                        <a:solidFill>
                          <a:schemeClr val="bg1"/>
                        </a:solidFill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62593" marR="6259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 </a:t>
                      </a:r>
                      <a:r>
                        <a:rPr lang="es-CO" sz="900" b="1" kern="1200" dirty="0" smtClean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INICIATIVA</a:t>
                      </a:r>
                      <a:endParaRPr lang="es-MX" sz="900" b="1" kern="1200" dirty="0">
                        <a:solidFill>
                          <a:schemeClr val="bg1"/>
                        </a:solidFill>
                        <a:effectLst/>
                        <a:latin typeface="Futura Std Book" panose="020B0502020204020303" pitchFamily="34" charset="0"/>
                        <a:ea typeface="+mn-ea"/>
                        <a:cs typeface="+mn-cs"/>
                      </a:endParaRPr>
                    </a:p>
                  </a:txBody>
                  <a:tcPr marL="62593" marR="6259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algn="ctr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 </a:t>
                      </a:r>
                      <a:r>
                        <a:rPr lang="es-CO" sz="900" b="1" kern="1200" dirty="0" smtClean="0">
                          <a:solidFill>
                            <a:schemeClr val="bg1"/>
                          </a:solidFill>
                          <a:effectLst/>
                          <a:latin typeface="Futura Std Book" panose="020B0502020204020303" pitchFamily="34" charset="0"/>
                        </a:rPr>
                        <a:t>MUNICIPIO</a:t>
                      </a:r>
                      <a:endParaRPr lang="es-MX" sz="900" b="1" kern="1200" dirty="0">
                        <a:solidFill>
                          <a:schemeClr val="bg1"/>
                        </a:solidFill>
                        <a:effectLst/>
                        <a:latin typeface="Futura Std Book" panose="020B0502020204020303" pitchFamily="34" charset="0"/>
                        <a:ea typeface="+mn-ea"/>
                        <a:cs typeface="+mn-cs"/>
                      </a:endParaRPr>
                    </a:p>
                  </a:txBody>
                  <a:tcPr marL="62593" marR="62593" marT="0" marB="0" anchor="ctr">
                    <a:solidFill>
                      <a:schemeClr val="accent1">
                        <a:lumMod val="50000"/>
                      </a:schemeClr>
                    </a:solidFill>
                  </a:tcPr>
                </a:tc>
              </a:tr>
              <a:tr h="483274"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b="0" dirty="0" smtClean="0">
                          <a:effectLst/>
                          <a:latin typeface="Futura Std Book" panose="020B0502020204020303" pitchFamily="34" charset="0"/>
                        </a:rPr>
                        <a:t>Generación de condiciones institucional para impulso al sector turismo</a:t>
                      </a:r>
                      <a:endParaRPr lang="es-MX" sz="900" b="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0" algn="just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Promoción del destino a partir de los productos de alto valor SOL Y PLAYA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Pelayo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Antero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Bernardo del Viento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Moñitos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</a:tr>
              <a:tr h="220972">
                <a:tc>
                  <a:txBody>
                    <a:bodyPr/>
                    <a:lstStyle/>
                    <a:p>
                      <a:pPr marL="0" algn="just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b="0" kern="1200" dirty="0" smtClean="0">
                          <a:effectLst/>
                          <a:latin typeface="Futura Std Book" panose="020B0502020204020303" pitchFamily="34" charset="0"/>
                        </a:rPr>
                        <a:t>Gestión integral de destinos y fortalecimiento de la oferta turística</a:t>
                      </a:r>
                      <a:endParaRPr lang="es-MX" sz="900" b="0" kern="1200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0" algn="just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kern="1200" dirty="0">
                          <a:effectLst/>
                          <a:latin typeface="Futura Std Book" panose="020B0502020204020303" pitchFamily="34" charset="0"/>
                        </a:rPr>
                        <a:t>Estudio de ordenamiento de playas</a:t>
                      </a:r>
                      <a:endParaRPr lang="es-MX" sz="900" kern="1200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Pelayo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Antero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Bernardo del Viento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Moñitos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</a:tr>
              <a:tr h="426502">
                <a:tc>
                  <a:txBody>
                    <a:bodyPr/>
                    <a:lstStyle/>
                    <a:p>
                      <a:pPr marL="0" algn="just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b="0" kern="1200" dirty="0" smtClean="0">
                          <a:effectLst/>
                          <a:latin typeface="Futura Std Book" panose="020B0502020204020303" pitchFamily="34" charset="0"/>
                        </a:rPr>
                        <a:t>Mas inversión, mejor infraestructura y conectividad para el turismo</a:t>
                      </a:r>
                      <a:endParaRPr lang="es-MX" sz="900" b="0" kern="1200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Obra de infraestructura turística de </a:t>
                      </a:r>
                      <a:r>
                        <a:rPr lang="es-CO" sz="900" dirty="0" smtClean="0">
                          <a:effectLst/>
                          <a:latin typeface="Futura Std Book" panose="020B0502020204020303" pitchFamily="34" charset="0"/>
                        </a:rPr>
                        <a:t>5 </a:t>
                      </a:r>
                      <a:r>
                        <a:rPr lang="es-ES_tradnl" sz="900" dirty="0" smtClean="0">
                          <a:effectLst/>
                          <a:latin typeface="Futura Std Book" panose="020B0502020204020303" pitchFamily="34" charset="0"/>
                        </a:rPr>
                        <a:t>embarcaderos </a:t>
                      </a: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al margen del </a:t>
                      </a:r>
                      <a:r>
                        <a:rPr lang="es-ES_tradnl" sz="900" dirty="0" smtClean="0">
                          <a:effectLst/>
                          <a:latin typeface="Futura Std Book" panose="020B0502020204020303" pitchFamily="34" charset="0"/>
                        </a:rPr>
                        <a:t>río </a:t>
                      </a: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Sinú desde Montería hasta </a:t>
                      </a:r>
                      <a:r>
                        <a:rPr lang="es-ES_tradnl" sz="900" dirty="0" err="1">
                          <a:effectLst/>
                          <a:latin typeface="Futura Std Book" panose="020B0502020204020303" pitchFamily="34" charset="0"/>
                        </a:rPr>
                        <a:t>Cispatá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 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Montería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 err="1">
                          <a:effectLst/>
                          <a:latin typeface="Futura Std Book" panose="020B0502020204020303" pitchFamily="34" charset="0"/>
                        </a:rPr>
                        <a:t>Cereté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Pelayo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 smtClean="0">
                          <a:effectLst/>
                          <a:latin typeface="Futura Std Book" panose="020B0502020204020303" pitchFamily="34" charset="0"/>
                        </a:rPr>
                        <a:t>Santa Cruz de Lorica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Bernardo del Viento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</a:tr>
              <a:tr h="230102">
                <a:tc>
                  <a:txBody>
                    <a:bodyPr/>
                    <a:lstStyle/>
                    <a:p>
                      <a:pPr marL="0" algn="just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b="0" kern="1200" dirty="0" smtClean="0">
                          <a:effectLst/>
                          <a:latin typeface="Futura Std Book" panose="020B0502020204020303" pitchFamily="34" charset="0"/>
                        </a:rPr>
                        <a:t>Innovación y desarrollo empresarial en el sector turismo</a:t>
                      </a:r>
                      <a:endParaRPr lang="es-MX" sz="900" b="0" kern="1200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Diseño de producto turístico cultural </a:t>
                      </a:r>
                      <a:r>
                        <a:rPr lang="es-ES_tradnl" sz="900" dirty="0" smtClean="0">
                          <a:effectLst/>
                          <a:latin typeface="Futura Std Book" panose="020B0502020204020303" pitchFamily="34" charset="0"/>
                        </a:rPr>
                        <a:t>para Santa Cruz de </a:t>
                      </a: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Lorica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 smtClean="0">
                          <a:effectLst/>
                          <a:latin typeface="Futura Std Book" panose="020B0502020204020303" pitchFamily="34" charset="0"/>
                        </a:rPr>
                        <a:t>Santa Cruz de Lorica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</a:tr>
              <a:tr h="253493">
                <a:tc>
                  <a:txBody>
                    <a:bodyPr/>
                    <a:lstStyle/>
                    <a:p>
                      <a:pPr marL="0" algn="just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b="0" kern="1200" dirty="0" smtClean="0">
                          <a:effectLst/>
                          <a:latin typeface="Futura Std Book" panose="020B0502020204020303" pitchFamily="34" charset="0"/>
                        </a:rPr>
                        <a:t>Fortalecimiento del capital humano para la competitividad del turismo</a:t>
                      </a:r>
                      <a:endParaRPr lang="es-MX" sz="900" b="0" kern="1200" dirty="0" smtClean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457200">
                        <a:lnSpc>
                          <a:spcPct val="107000"/>
                        </a:lnSpc>
                        <a:spcAft>
                          <a:spcPts val="800"/>
                        </a:spcAft>
                      </a:pPr>
                      <a:r>
                        <a:rPr lang="es-CO" sz="900" b="0" dirty="0" smtClean="0">
                          <a:effectLst/>
                          <a:latin typeface="Futura Std Book" panose="020B0502020204020303" pitchFamily="34" charset="0"/>
                        </a:rPr>
                        <a:t> </a:t>
                      </a:r>
                      <a:endParaRPr lang="es-MX" sz="900" b="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>
                          <a:effectLst/>
                          <a:latin typeface="Futura Std Book" panose="020B0502020204020303" pitchFamily="34" charset="0"/>
                        </a:rPr>
                        <a:t>Fortalecimiento de capacidades para las comunidades sinueses</a:t>
                      </a:r>
                      <a:endParaRPr lang="es-MX" sz="90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Pelayo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</a:t>
                      </a:r>
                      <a:r>
                        <a:rPr lang="es-CO" sz="900" dirty="0" smtClean="0">
                          <a:effectLst/>
                          <a:latin typeface="Futura Std Book" panose="020B0502020204020303" pitchFamily="34" charset="0"/>
                        </a:rPr>
                        <a:t>Antero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San Bernardo del Viento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Moñitos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 smtClean="0">
                          <a:effectLst/>
                          <a:latin typeface="Futura Std Book" panose="020B0502020204020303" pitchFamily="34" charset="0"/>
                        </a:rPr>
                        <a:t>Santa Cruz de Lorica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Montería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 err="1" smtClean="0">
                          <a:effectLst/>
                          <a:latin typeface="Futura Std Book" panose="020B0502020204020303" pitchFamily="34" charset="0"/>
                        </a:rPr>
                        <a:t>Tierralta</a:t>
                      </a: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 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</a:tr>
              <a:tr h="93206">
                <a:tc>
                  <a:txBody>
                    <a:bodyPr/>
                    <a:lstStyle/>
                    <a:p>
                      <a:pPr marL="0" algn="just" defTabSz="685800" rtl="0" eaLnBrk="1" latinLnBrk="0" hangingPunct="1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es-CO" sz="900" b="0" kern="1200" dirty="0" smtClean="0">
                          <a:effectLst/>
                          <a:latin typeface="Futura Std Book" panose="020B0502020204020303" pitchFamily="34" charset="0"/>
                        </a:rPr>
                        <a:t>Impulso al turismo interior</a:t>
                      </a:r>
                      <a:endParaRPr lang="es-MX" sz="900" b="0" kern="1200" dirty="0">
                        <a:solidFill>
                          <a:schemeClr val="tx1"/>
                        </a:solidFill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Promoción destino cultural del municipio de </a:t>
                      </a:r>
                      <a:r>
                        <a:rPr lang="es-ES_tradnl" sz="900" dirty="0" smtClean="0">
                          <a:effectLst/>
                          <a:latin typeface="Futura Std Book" panose="020B0502020204020303" pitchFamily="34" charset="0"/>
                        </a:rPr>
                        <a:t>Montería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</a:txBody>
                  <a:tcPr marL="54227" marR="54227" marT="0" marB="0"/>
                </a:tc>
                <a:tc>
                  <a:txBody>
                    <a:bodyPr/>
                    <a:lstStyle/>
                    <a:p>
                      <a:pPr marL="342900" lvl="0" indent="-342900">
                        <a:lnSpc>
                          <a:spcPct val="107000"/>
                        </a:lnSpc>
                        <a:spcAft>
                          <a:spcPts val="0"/>
                        </a:spcAft>
                        <a:buFont typeface="Symbol" panose="05050102010706020507" pitchFamily="18" charset="2"/>
                        <a:buChar char=""/>
                      </a:pPr>
                      <a:r>
                        <a:rPr lang="es-CO" sz="900" dirty="0">
                          <a:effectLst/>
                          <a:latin typeface="Futura Std Book" panose="020B0502020204020303" pitchFamily="34" charset="0"/>
                        </a:rPr>
                        <a:t>Montería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</a:endParaRP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es-ES_tradnl" sz="900" dirty="0">
                          <a:effectLst/>
                          <a:latin typeface="Futura Std Book" panose="020B0502020204020303" pitchFamily="34" charset="0"/>
                        </a:rPr>
                        <a:t> </a:t>
                      </a:r>
                      <a:endParaRPr lang="es-MX" sz="900" dirty="0">
                        <a:effectLst/>
                        <a:latin typeface="Futura Std Book" panose="020B0502020204020303" pitchFamily="34" charset="0"/>
                        <a:ea typeface="Calibri" panose="020F0502020204030204" pitchFamily="34" charset="0"/>
                        <a:cs typeface="Times New Roman" panose="02020603050405020304" pitchFamily="18" charset="0"/>
                      </a:endParaRPr>
                    </a:p>
                  </a:txBody>
                  <a:tcPr marL="54227" marR="54227" marT="0" marB="0"/>
                </a:tc>
              </a:tr>
            </a:tbl>
          </a:graphicData>
        </a:graphic>
      </p:graphicFrame>
      <p:sp>
        <p:nvSpPr>
          <p:cNvPr id="3" name="Marcador de número de diapositiva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592631-BB0D-4440-8A6C-1E72DCE6E35C}" type="slidenum">
              <a:rPr lang="en-US" smtClean="0"/>
              <a:t>7</a:t>
            </a:fld>
            <a:endParaRPr lang="en-US" dirty="0"/>
          </a:p>
        </p:txBody>
      </p:sp>
      <p:sp>
        <p:nvSpPr>
          <p:cNvPr id="7" name="CuadroTexto 6"/>
          <p:cNvSpPr txBox="1"/>
          <p:nvPr/>
        </p:nvSpPr>
        <p:spPr>
          <a:xfrm>
            <a:off x="5614988" y="513636"/>
            <a:ext cx="881062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Clr>
                <a:srgbClr val="0093D0"/>
              </a:buClr>
            </a:pPr>
            <a:r>
              <a:rPr lang="es-MX" sz="1000" dirty="0" smtClean="0">
                <a:latin typeface="Futura Std Book" panose="020B0502020204020303" pitchFamily="34" charset="0"/>
              </a:rPr>
              <a:t>31ene2019</a:t>
            </a:r>
            <a:endParaRPr lang="es-MX" sz="1000" dirty="0">
              <a:latin typeface="Futura Std Book" panose="020B0502020204020303" pitchFamily="34" charset="0"/>
            </a:endParaRPr>
          </a:p>
        </p:txBody>
      </p:sp>
      <p:sp>
        <p:nvSpPr>
          <p:cNvPr id="8" name="24 CuadroTexto"/>
          <p:cNvSpPr txBox="1"/>
          <p:nvPr/>
        </p:nvSpPr>
        <p:spPr>
          <a:xfrm>
            <a:off x="133119" y="26944"/>
            <a:ext cx="2910706" cy="523220"/>
          </a:xfrm>
          <a:prstGeom prst="rect">
            <a:avLst/>
          </a:prstGeom>
          <a:noFill/>
          <a:ln w="38100">
            <a:solidFill>
              <a:srgbClr val="80008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s-CO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Futura Std Book" panose="020B0502020204020303" pitchFamily="34" charset="0"/>
              </a:rPr>
              <a:t>Córdoba</a:t>
            </a:r>
            <a:endParaRPr lang="es-CO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Futura Std Book" panose="020B0502020204020303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4548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12381</TotalTime>
  <Words>916</Words>
  <Application>Microsoft Office PowerPoint</Application>
  <PresentationFormat>Carta (216 x 279 mm)</PresentationFormat>
  <Paragraphs>339</Paragraphs>
  <Slides>7</Slides>
  <Notes>2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7</vt:i4>
      </vt:variant>
    </vt:vector>
  </HeadingPairs>
  <TitlesOfParts>
    <vt:vector size="15" baseType="lpstr">
      <vt:lpstr>Arial</vt:lpstr>
      <vt:lpstr>Calibri</vt:lpstr>
      <vt:lpstr>Calibri Light</vt:lpstr>
      <vt:lpstr>Futura Std Book</vt:lpstr>
      <vt:lpstr>Symbol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Usuario de Windows</dc:creator>
  <cp:lastModifiedBy>Sandra Milena Quintero Castro</cp:lastModifiedBy>
  <cp:revision>686</cp:revision>
  <cp:lastPrinted>2019-02-08T15:55:17Z</cp:lastPrinted>
  <dcterms:created xsi:type="dcterms:W3CDTF">2018-09-11T21:55:46Z</dcterms:created>
  <dcterms:modified xsi:type="dcterms:W3CDTF">2019-02-08T17:14:09Z</dcterms:modified>
</cp:coreProperties>
</file>